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76" r:id="rId4"/>
    <p:sldId id="283" r:id="rId5"/>
    <p:sldId id="290" r:id="rId6"/>
    <p:sldId id="279" r:id="rId7"/>
    <p:sldId id="291" r:id="rId8"/>
    <p:sldId id="293" r:id="rId9"/>
    <p:sldId id="275" r:id="rId10"/>
    <p:sldId id="295" r:id="rId11"/>
    <p:sldId id="294" r:id="rId12"/>
    <p:sldId id="302" r:id="rId13"/>
    <p:sldId id="303" r:id="rId14"/>
    <p:sldId id="304" r:id="rId15"/>
    <p:sldId id="309" r:id="rId16"/>
    <p:sldId id="306" r:id="rId17"/>
    <p:sldId id="280" r:id="rId18"/>
    <p:sldId id="300" r:id="rId19"/>
    <p:sldId id="310" r:id="rId20"/>
    <p:sldId id="308" r:id="rId21"/>
    <p:sldId id="298" r:id="rId22"/>
    <p:sldId id="296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E54"/>
    <a:srgbClr val="222752"/>
    <a:srgbClr val="0E2368"/>
    <a:srgbClr val="020A53"/>
    <a:srgbClr val="808080"/>
    <a:srgbClr val="F4E59C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4" autoAdjust="0"/>
    <p:restoredTop sz="95737" autoAdjust="0"/>
  </p:normalViewPr>
  <p:slideViewPr>
    <p:cSldViewPr>
      <p:cViewPr>
        <p:scale>
          <a:sx n="76" d="100"/>
          <a:sy n="76" d="100"/>
        </p:scale>
        <p:origin x="-121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4646D-B86D-422B-ABC6-279DF31F634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3B8E2-1CAE-4D18-94F4-BB3E61B74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9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B8E2-1CAE-4D18-94F4-BB3E61B748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8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352800"/>
            <a:ext cx="6400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1035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1035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26F0F4-7F4E-4F83-A2EE-03637274EB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958138" y="1857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20B1-7D6B-4BF2-98FE-F4CE2A56A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1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F37B5-9F0D-421B-98F9-8DA5E71AA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5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4FA5357-194B-4E31-908A-07AEBF295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52D40-4A14-4B4E-A273-A78659F328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3D7FA-4B22-4EB2-9CF4-A49DD5692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B8F8A-AADB-484A-BD7E-35897F5BD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535DA-F368-4DDD-8852-D841CDC8D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52608-9777-4C5C-B6FB-24D1680B7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EFB1D-6650-4361-AB64-F269954BF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4E27D-E0E0-4D57-95F2-BC126DE3E1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9B7DE-5B09-44B3-9F38-B213EFD35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p2_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831013" y="0"/>
            <a:ext cx="231298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5635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CE193C-917E-444F-B02E-EE97148E25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933450"/>
            <a:ext cx="8077200" cy="76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63529"/>
                  <a:invGamma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064500" y="2286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ovi-zit76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64" y="3140968"/>
            <a:ext cx="577373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8035738" cy="2559273"/>
          </a:xfrm>
        </p:spPr>
        <p:txBody>
          <a:bodyPr/>
          <a:lstStyle/>
          <a:p>
            <a:pPr algn="ctr"/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Инвестиционный паспорт муниципального образования  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Грачевский район Оренбургской области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085184"/>
            <a:ext cx="5106888" cy="2880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09" y="4162092"/>
            <a:ext cx="2709379" cy="206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64096" cy="93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1479" flipH="1" flipV="1">
            <a:off x="1045971" y="3857278"/>
            <a:ext cx="818730" cy="57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Уровень и качество жизни населения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gray">
          <a:xfrm rot="6522859">
            <a:off x="2681288" y="1870869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gray">
          <a:xfrm rot="3774004">
            <a:off x="5854210" y="1895706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gray">
          <a:xfrm>
            <a:off x="6227763" y="1905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gray">
          <a:xfrm>
            <a:off x="6227763" y="1905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gray">
          <a:xfrm>
            <a:off x="6369050" y="20462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gray">
          <a:xfrm>
            <a:off x="6400800" y="20574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gray">
          <a:xfrm>
            <a:off x="6470650" y="2139950"/>
            <a:ext cx="1648573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gray">
          <a:xfrm>
            <a:off x="755650" y="1898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gray">
          <a:xfrm>
            <a:off x="755650" y="1898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gray">
          <a:xfrm>
            <a:off x="896938" y="20399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gray">
          <a:xfrm>
            <a:off x="898525" y="20431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gray">
          <a:xfrm>
            <a:off x="990600" y="213360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1017588" y="2159000"/>
            <a:ext cx="1636712" cy="1636713"/>
            <a:chOff x="4166" y="1706"/>
            <a:chExt cx="1252" cy="1252"/>
          </a:xfrm>
        </p:grpSpPr>
        <p:sp>
          <p:nvSpPr>
            <p:cNvPr id="46096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6110" name="Group 30"/>
          <p:cNvGrpSpPr>
            <a:grpSpLocks/>
          </p:cNvGrpSpPr>
          <p:nvPr/>
        </p:nvGrpSpPr>
        <p:grpSpPr bwMode="auto">
          <a:xfrm>
            <a:off x="6500813" y="2159000"/>
            <a:ext cx="1636712" cy="1636713"/>
            <a:chOff x="4166" y="1706"/>
            <a:chExt cx="1252" cy="1252"/>
          </a:xfrm>
        </p:grpSpPr>
        <p:sp>
          <p:nvSpPr>
            <p:cNvPr id="46111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6115" name="AutoShape 35"/>
          <p:cNvSpPr>
            <a:spLocks noChangeArrowheads="1"/>
          </p:cNvSpPr>
          <p:nvPr/>
        </p:nvSpPr>
        <p:spPr bwMode="auto">
          <a:xfrm>
            <a:off x="1475656" y="4221089"/>
            <a:ext cx="6408712" cy="172819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Среднемесячная заработная плата 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за 2020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год 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33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тысячи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499 рублей</a:t>
            </a:r>
          </a:p>
          <a:p>
            <a:pPr algn="ctr" eaLnBrk="0" hangingPunct="0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или 104,5%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 уровню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2019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года 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gray">
          <a:xfrm>
            <a:off x="928203" y="2318385"/>
            <a:ext cx="178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>
                <a:solidFill>
                  <a:srgbClr val="000000"/>
                </a:solidFill>
                <a:latin typeface="Arial Black" pitchFamily="34" charset="0"/>
              </a:rPr>
              <a:t>Фонд </a:t>
            </a:r>
            <a:endParaRPr lang="ru-RU" sz="12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1200" dirty="0" smtClean="0">
                <a:solidFill>
                  <a:srgbClr val="000000"/>
                </a:solidFill>
                <a:latin typeface="Arial Black" pitchFamily="34" charset="0"/>
              </a:rPr>
              <a:t>оплаты труда учреждений  и предприятий района </a:t>
            </a:r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1200" dirty="0" smtClean="0">
                <a:solidFill>
                  <a:srgbClr val="000000"/>
                </a:solidFill>
                <a:latin typeface="Arial Black" pitchFamily="34" charset="0"/>
              </a:rPr>
              <a:t>1,4 </a:t>
            </a:r>
            <a:r>
              <a:rPr lang="ru-RU" sz="1200" dirty="0">
                <a:solidFill>
                  <a:srgbClr val="000000"/>
                </a:solidFill>
                <a:latin typeface="Arial Black" pitchFamily="34" charset="0"/>
              </a:rPr>
              <a:t>млрд. </a:t>
            </a:r>
            <a:endParaRPr lang="ru-RU" sz="12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1200" dirty="0" smtClean="0">
                <a:solidFill>
                  <a:srgbClr val="000000"/>
                </a:solidFill>
                <a:latin typeface="Arial Black" pitchFamily="34" charset="0"/>
              </a:rPr>
              <a:t>рублей</a:t>
            </a:r>
            <a:endParaRPr lang="ru-RU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63" y="188640"/>
            <a:ext cx="8588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1103434" y="1131705"/>
            <a:ext cx="6646396" cy="686114"/>
            <a:chOff x="4166" y="1594"/>
            <a:chExt cx="1252" cy="1364"/>
          </a:xfrm>
        </p:grpSpPr>
        <p:sp>
          <p:nvSpPr>
            <p:cNvPr id="45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gray">
            <a:xfrm>
              <a:off x="4212" y="1594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gray">
            <a:xfrm>
              <a:off x="4212" y="2002"/>
              <a:ext cx="976" cy="64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anchor="ctr"/>
            <a:lstStyle/>
            <a:p>
              <a:r>
                <a:rPr lang="ru-RU" dirty="0" smtClean="0">
                  <a:solidFill>
                    <a:srgbClr val="222752"/>
                  </a:solidFill>
                  <a:latin typeface="Arial Black" pitchFamily="34" charset="0"/>
                </a:rPr>
                <a:t>Основные источники доходов населения </a:t>
              </a:r>
              <a:endParaRPr lang="ru-RU" dirty="0">
                <a:solidFill>
                  <a:srgbClr val="222752"/>
                </a:solidFill>
                <a:latin typeface="Arial Black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590082" y="2383978"/>
            <a:ext cx="1798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2752"/>
                </a:solidFill>
                <a:latin typeface="Arial Black" pitchFamily="34" charset="0"/>
              </a:rPr>
              <a:t>Социальные</a:t>
            </a:r>
          </a:p>
          <a:p>
            <a:r>
              <a:rPr lang="ru-RU" sz="1600" dirty="0">
                <a:solidFill>
                  <a:srgbClr val="222752"/>
                </a:solidFill>
                <a:latin typeface="Arial Black" pitchFamily="34" charset="0"/>
              </a:rPr>
              <a:t> выплаты</a:t>
            </a:r>
          </a:p>
          <a:p>
            <a:r>
              <a:rPr lang="ru-RU" sz="1600" dirty="0" smtClean="0">
                <a:solidFill>
                  <a:srgbClr val="222752"/>
                </a:solidFill>
                <a:latin typeface="Arial Black" pitchFamily="34" charset="0"/>
              </a:rPr>
              <a:t>844 </a:t>
            </a:r>
            <a:r>
              <a:rPr lang="ru-RU" sz="1600" dirty="0">
                <a:solidFill>
                  <a:srgbClr val="222752"/>
                </a:solidFill>
                <a:latin typeface="Arial Black" pitchFamily="34" charset="0"/>
              </a:rPr>
              <a:t>млн. </a:t>
            </a:r>
          </a:p>
          <a:p>
            <a:r>
              <a:rPr lang="ru-RU" sz="1600" dirty="0">
                <a:solidFill>
                  <a:srgbClr val="222752"/>
                </a:solidFill>
                <a:latin typeface="Arial Black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8147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Руководство </a:t>
            </a:r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муниципального 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образования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gray">
          <a:xfrm rot="6736853">
            <a:off x="6567612" y="485514"/>
            <a:ext cx="1766888" cy="1882263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chemeClr val="bg1">
                  <a:alpha val="14999"/>
                </a:schemeClr>
              </a:gs>
              <a:gs pos="100000">
                <a:schemeClr val="bg1">
                  <a:gamma/>
                  <a:tint val="5764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6372200" y="3805064"/>
            <a:ext cx="2718027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06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3846"/>
            <a:ext cx="1021903" cy="97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98" y="1200279"/>
            <a:ext cx="8651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60" y="1233299"/>
            <a:ext cx="86518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29" y="1214127"/>
            <a:ext cx="8223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AutoShape 48"/>
          <p:cNvSpPr>
            <a:spLocks noChangeArrowheads="1"/>
          </p:cNvSpPr>
          <p:nvPr/>
        </p:nvSpPr>
        <p:spPr bwMode="gray">
          <a:xfrm>
            <a:off x="151227" y="2306703"/>
            <a:ext cx="2098675" cy="3138521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72"/>
          <p:cNvSpPr>
            <a:spLocks noChangeArrowheads="1"/>
          </p:cNvSpPr>
          <p:nvPr/>
        </p:nvSpPr>
        <p:spPr bwMode="gray">
          <a:xfrm>
            <a:off x="2483768" y="2316217"/>
            <a:ext cx="2012893" cy="3129007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48"/>
          <p:cNvSpPr>
            <a:spLocks noChangeArrowheads="1"/>
          </p:cNvSpPr>
          <p:nvPr/>
        </p:nvSpPr>
        <p:spPr bwMode="gray">
          <a:xfrm>
            <a:off x="4788024" y="2291556"/>
            <a:ext cx="2032938" cy="315366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60"/>
          <p:cNvSpPr>
            <a:spLocks noChangeArrowheads="1"/>
          </p:cNvSpPr>
          <p:nvPr/>
        </p:nvSpPr>
        <p:spPr bwMode="gray">
          <a:xfrm>
            <a:off x="7036776" y="2219418"/>
            <a:ext cx="1854018" cy="3225806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Заместитель 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главы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администрации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по </a:t>
            </a:r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 социальным </a:t>
            </a:r>
          </a:p>
          <a:p>
            <a:pPr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вопросам</a:t>
            </a:r>
            <a:endParaRPr lang="ru-RU" sz="1400" dirty="0">
              <a:solidFill>
                <a:srgbClr val="222752"/>
              </a:solidFill>
              <a:latin typeface="+mn-lt"/>
            </a:endParaRPr>
          </a:p>
          <a:p>
            <a:pPr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Антонова</a:t>
            </a:r>
          </a:p>
          <a:p>
            <a:pPr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Лариса</a:t>
            </a:r>
          </a:p>
          <a:p>
            <a:pPr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Ивановна, </a:t>
            </a:r>
            <a:r>
              <a:rPr lang="ru-RU" sz="1400" dirty="0">
                <a:solidFill>
                  <a:srgbClr val="222752"/>
                </a:solidFill>
                <a:latin typeface="+mn-lt"/>
              </a:rPr>
              <a:t>	 </a:t>
            </a:r>
          </a:p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(35344) 2-29-64</a:t>
            </a:r>
            <a:endParaRPr lang="ru-RU" sz="1400" dirty="0">
              <a:latin typeface="+mn-lt"/>
            </a:endParaRPr>
          </a:p>
        </p:txBody>
      </p:sp>
      <p:sp>
        <p:nvSpPr>
          <p:cNvPr id="42" name="AutoShape 50"/>
          <p:cNvSpPr>
            <a:spLocks noChangeArrowheads="1"/>
          </p:cNvSpPr>
          <p:nvPr/>
        </p:nvSpPr>
        <p:spPr bwMode="gray">
          <a:xfrm>
            <a:off x="4672134" y="2600956"/>
            <a:ext cx="2198980" cy="22292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Заместитель  </a:t>
            </a:r>
            <a:endParaRPr lang="ru-RU" sz="1400" dirty="0" smtClean="0">
              <a:solidFill>
                <a:srgbClr val="222752"/>
              </a:solidFill>
              <a:latin typeface="+mn-lt"/>
            </a:endParaRPr>
          </a:p>
          <a:p>
            <a:pPr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главы </a:t>
            </a:r>
          </a:p>
          <a:p>
            <a:pPr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администрации</a:t>
            </a:r>
            <a:endParaRPr lang="ru-RU" sz="1400" dirty="0">
              <a:solidFill>
                <a:srgbClr val="222752"/>
              </a:solidFill>
              <a:latin typeface="+mn-lt"/>
            </a:endParaRPr>
          </a:p>
          <a:p>
            <a:pPr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по </a:t>
            </a:r>
            <a:r>
              <a:rPr lang="ru-RU" sz="1400" dirty="0">
                <a:solidFill>
                  <a:srgbClr val="222752"/>
                </a:solidFill>
                <a:latin typeface="+mn-lt"/>
              </a:rPr>
              <a:t>оперативным </a:t>
            </a:r>
            <a:endParaRPr lang="ru-RU" sz="1400" dirty="0" smtClean="0">
              <a:solidFill>
                <a:srgbClr val="222752"/>
              </a:solidFill>
              <a:latin typeface="+mn-lt"/>
            </a:endParaRPr>
          </a:p>
          <a:p>
            <a:pPr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вопросам</a:t>
            </a:r>
            <a:endParaRPr lang="ru-RU" sz="1400" dirty="0">
              <a:solidFill>
                <a:srgbClr val="222752"/>
              </a:solidFill>
              <a:latin typeface="+mn-lt"/>
            </a:endParaRPr>
          </a:p>
          <a:p>
            <a:pPr eaLnBrk="0" hangingPunct="0"/>
            <a:r>
              <a:rPr lang="ru-RU" sz="1400" dirty="0" err="1" smtClean="0">
                <a:solidFill>
                  <a:srgbClr val="222752"/>
                </a:solidFill>
                <a:latin typeface="+mn-lt"/>
              </a:rPr>
              <a:t>Джалиев</a:t>
            </a:r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 </a:t>
            </a:r>
          </a:p>
          <a:p>
            <a:pPr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Максим </a:t>
            </a:r>
          </a:p>
          <a:p>
            <a:pPr eaLnBrk="0" hangingPunct="0"/>
            <a:r>
              <a:rPr lang="ru-RU" sz="1400" dirty="0" err="1" smtClean="0">
                <a:solidFill>
                  <a:srgbClr val="222752"/>
                </a:solidFill>
                <a:latin typeface="+mn-lt"/>
              </a:rPr>
              <a:t>Н</a:t>
            </a:r>
            <a:r>
              <a:rPr lang="ru-RU" sz="1400" dirty="0" err="1" smtClean="0">
                <a:solidFill>
                  <a:srgbClr val="2227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1400" dirty="0" err="1" smtClean="0">
                <a:solidFill>
                  <a:srgbClr val="222752"/>
                </a:solidFill>
                <a:latin typeface="+mn-lt"/>
              </a:rPr>
              <a:t>рмуканович</a:t>
            </a:r>
            <a:r>
              <a:rPr lang="ru-RU" sz="1400" dirty="0">
                <a:solidFill>
                  <a:srgbClr val="222752"/>
                </a:solidFill>
                <a:latin typeface="+mn-lt"/>
              </a:rPr>
              <a:t>, 	 </a:t>
            </a:r>
            <a:endParaRPr lang="ru-RU" sz="1400" dirty="0" smtClean="0">
              <a:solidFill>
                <a:srgbClr val="222752"/>
              </a:solidFill>
              <a:latin typeface="+mn-lt"/>
            </a:endParaRPr>
          </a:p>
          <a:p>
            <a:pPr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(</a:t>
            </a:r>
            <a:r>
              <a:rPr lang="ru-RU" sz="1400" dirty="0">
                <a:solidFill>
                  <a:srgbClr val="222752"/>
                </a:solidFill>
                <a:latin typeface="+mn-lt"/>
              </a:rPr>
              <a:t>35344) 2-29-64;</a:t>
            </a:r>
          </a:p>
        </p:txBody>
      </p:sp>
      <p:sp>
        <p:nvSpPr>
          <p:cNvPr id="43" name="AutoShape 50"/>
          <p:cNvSpPr>
            <a:spLocks noChangeArrowheads="1"/>
          </p:cNvSpPr>
          <p:nvPr/>
        </p:nvSpPr>
        <p:spPr bwMode="gray">
          <a:xfrm>
            <a:off x="101074" y="2715073"/>
            <a:ext cx="2198980" cy="198678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Глава </a:t>
            </a:r>
            <a:endParaRPr lang="ru-RU" sz="1400" dirty="0" smtClean="0">
              <a:solidFill>
                <a:srgbClr val="222752"/>
              </a:solidFill>
              <a:latin typeface="+mn-lt"/>
            </a:endParaRPr>
          </a:p>
          <a:p>
            <a:pPr algn="ctr"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Грачевского </a:t>
            </a:r>
            <a:r>
              <a:rPr lang="ru-RU" sz="1400" dirty="0">
                <a:solidFill>
                  <a:srgbClr val="222752"/>
                </a:solidFill>
                <a:latin typeface="+mn-lt"/>
              </a:rPr>
              <a:t>района    </a:t>
            </a:r>
          </a:p>
          <a:p>
            <a:pPr algn="ctr"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Свиридов </a:t>
            </a:r>
            <a:endParaRPr lang="ru-RU" sz="1400" dirty="0" smtClean="0">
              <a:solidFill>
                <a:srgbClr val="222752"/>
              </a:solidFill>
              <a:latin typeface="+mn-lt"/>
            </a:endParaRPr>
          </a:p>
          <a:p>
            <a:pPr algn="ctr"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Олег </a:t>
            </a:r>
          </a:p>
          <a:p>
            <a:pPr algn="ctr" eaLnBrk="0" hangingPunct="0"/>
            <a:r>
              <a:rPr lang="ru-RU" sz="1400" dirty="0" smtClean="0">
                <a:solidFill>
                  <a:srgbClr val="222752"/>
                </a:solidFill>
                <a:latin typeface="+mn-lt"/>
              </a:rPr>
              <a:t>Михайлович </a:t>
            </a:r>
            <a:endParaRPr lang="ru-RU" sz="1400" dirty="0">
              <a:solidFill>
                <a:srgbClr val="222752"/>
              </a:solidFill>
              <a:latin typeface="+mn-lt"/>
            </a:endParaRPr>
          </a:p>
          <a:p>
            <a:pPr algn="ctr" eaLnBrk="0" hangingPunct="0"/>
            <a:r>
              <a:rPr lang="ru-RU" sz="1400" dirty="0">
                <a:solidFill>
                  <a:srgbClr val="222752"/>
                </a:solidFill>
                <a:latin typeface="+mn-lt"/>
              </a:rPr>
              <a:t>(35344)2-10-60</a:t>
            </a:r>
          </a:p>
        </p:txBody>
      </p:sp>
      <p:sp>
        <p:nvSpPr>
          <p:cNvPr id="46" name="AutoShape 74"/>
          <p:cNvSpPr>
            <a:spLocks noChangeArrowheads="1"/>
          </p:cNvSpPr>
          <p:nvPr/>
        </p:nvSpPr>
        <p:spPr bwMode="gray">
          <a:xfrm>
            <a:off x="2483768" y="2760718"/>
            <a:ext cx="2012893" cy="246848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+mn-lt"/>
                <a:ea typeface="Times New Roman"/>
              </a:rPr>
              <a:t>Заместитель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+mn-lt"/>
                <a:ea typeface="Times New Roman"/>
              </a:rPr>
              <a:t>главы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+mn-lt"/>
                <a:ea typeface="Times New Roman"/>
              </a:rPr>
              <a:t>администрации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222222"/>
                </a:solidFill>
                <a:latin typeface="+mn-lt"/>
                <a:ea typeface="Times New Roman"/>
              </a:rPr>
              <a:t>п</a:t>
            </a:r>
            <a:r>
              <a:rPr lang="ru-RU" sz="1400" dirty="0" smtClean="0">
                <a:solidFill>
                  <a:srgbClr val="222222"/>
                </a:solidFill>
                <a:latin typeface="+mn-lt"/>
                <a:ea typeface="Times New Roman"/>
              </a:rPr>
              <a:t>о экономическому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22222"/>
                </a:solidFill>
                <a:latin typeface="+mn-lt"/>
                <a:ea typeface="Times New Roman"/>
              </a:rPr>
              <a:t>развитию –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22222"/>
                </a:solidFill>
                <a:latin typeface="+mn-lt"/>
                <a:ea typeface="Times New Roman"/>
              </a:rPr>
              <a:t>начальник отдела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22222"/>
                </a:solidFill>
                <a:latin typeface="+mn-lt"/>
                <a:ea typeface="Times New Roman"/>
              </a:rPr>
              <a:t> экономики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22222"/>
                </a:solidFill>
                <a:latin typeface="+mn-lt"/>
                <a:ea typeface="Times New Roman"/>
              </a:rPr>
              <a:t>Сигидаев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22222"/>
                </a:solidFill>
                <a:latin typeface="+mn-lt"/>
                <a:ea typeface="Times New Roman"/>
              </a:rPr>
              <a:t>Юрий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22222"/>
                </a:solidFill>
                <a:latin typeface="+mn-lt"/>
                <a:ea typeface="Times New Roman"/>
              </a:rPr>
              <a:t>Петрович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222222"/>
                </a:solidFill>
                <a:latin typeface="+mn-lt"/>
                <a:ea typeface="Times New Roman"/>
              </a:rPr>
              <a:t>(35344)2-16-30</a:t>
            </a:r>
          </a:p>
        </p:txBody>
      </p:sp>
    </p:spTree>
    <p:extLst>
      <p:ext uri="{BB962C8B-B14F-4D97-AF65-F5344CB8AC3E}">
        <p14:creationId xmlns:p14="http://schemas.microsoft.com/office/powerpoint/2010/main" val="38525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Показатели социально-экономического развития МО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gray">
          <a:xfrm>
            <a:off x="627412" y="1128817"/>
            <a:ext cx="1967632" cy="27813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gray">
          <a:xfrm>
            <a:off x="289461" y="1146995"/>
            <a:ext cx="2736304" cy="458102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gray">
          <a:xfrm>
            <a:off x="536937" y="4005064"/>
            <a:ext cx="2070100" cy="648072"/>
          </a:xfrm>
          <a:prstGeom prst="roundRect">
            <a:avLst>
              <a:gd name="adj" fmla="val 43344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err="1" smtClean="0">
                <a:solidFill>
                  <a:srgbClr val="211E54"/>
                </a:solidFill>
              </a:rPr>
              <a:t>Дифицит</a:t>
            </a:r>
            <a:r>
              <a:rPr lang="ru-RU" dirty="0" smtClean="0">
                <a:solidFill>
                  <a:srgbClr val="211E54"/>
                </a:solidFill>
              </a:rPr>
              <a:t> </a:t>
            </a:r>
          </a:p>
          <a:p>
            <a:r>
              <a:rPr lang="ru-RU" dirty="0" smtClean="0">
                <a:solidFill>
                  <a:srgbClr val="211E54"/>
                </a:solidFill>
              </a:rPr>
              <a:t>0,3 млн. рублей </a:t>
            </a:r>
            <a:endParaRPr lang="ru-RU" dirty="0">
              <a:solidFill>
                <a:srgbClr val="211E54"/>
              </a:solidFill>
            </a:endParaRPr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gray">
          <a:xfrm>
            <a:off x="140135" y="1273117"/>
            <a:ext cx="2829074" cy="292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rgbClr val="211E54"/>
                </a:solidFill>
                <a:latin typeface="Arial Black" pitchFamily="34" charset="0"/>
              </a:rPr>
              <a:t>Бюджет</a:t>
            </a:r>
            <a:endParaRPr lang="ru-RU" dirty="0">
              <a:solidFill>
                <a:srgbClr val="211E54"/>
              </a:solidFill>
              <a:latin typeface="Arial Black" pitchFamily="34" charset="0"/>
            </a:endParaRPr>
          </a:p>
        </p:txBody>
      </p:sp>
      <p:sp>
        <p:nvSpPr>
          <p:cNvPr id="56380" name="AutoShape 60"/>
          <p:cNvSpPr>
            <a:spLocks noChangeArrowheads="1"/>
          </p:cNvSpPr>
          <p:nvPr/>
        </p:nvSpPr>
        <p:spPr bwMode="gray">
          <a:xfrm>
            <a:off x="6060744" y="1053211"/>
            <a:ext cx="2952328" cy="4935834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81" name="AutoShape 61"/>
          <p:cNvSpPr>
            <a:spLocks noChangeArrowheads="1"/>
          </p:cNvSpPr>
          <p:nvPr/>
        </p:nvSpPr>
        <p:spPr bwMode="gray">
          <a:xfrm>
            <a:off x="6253344" y="1519444"/>
            <a:ext cx="2567128" cy="5247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56382" name="AutoShape 62"/>
          <p:cNvSpPr>
            <a:spLocks noChangeArrowheads="1"/>
          </p:cNvSpPr>
          <p:nvPr/>
        </p:nvSpPr>
        <p:spPr bwMode="gray">
          <a:xfrm>
            <a:off x="6172180" y="1412775"/>
            <a:ext cx="2648292" cy="41764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91" name="AutoShape 71"/>
          <p:cNvSpPr>
            <a:spLocks noChangeArrowheads="1"/>
          </p:cNvSpPr>
          <p:nvPr/>
        </p:nvSpPr>
        <p:spPr bwMode="gray">
          <a:xfrm>
            <a:off x="3080387" y="3618783"/>
            <a:ext cx="2498328" cy="284321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2" name="AutoShape 72"/>
          <p:cNvSpPr>
            <a:spLocks noChangeArrowheads="1"/>
          </p:cNvSpPr>
          <p:nvPr/>
        </p:nvSpPr>
        <p:spPr bwMode="gray">
          <a:xfrm>
            <a:off x="3039882" y="2646330"/>
            <a:ext cx="2931773" cy="393943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3" name="AutoShape 73"/>
          <p:cNvSpPr>
            <a:spLocks noChangeArrowheads="1"/>
          </p:cNvSpPr>
          <p:nvPr/>
        </p:nvSpPr>
        <p:spPr bwMode="gray">
          <a:xfrm>
            <a:off x="3271483" y="5373216"/>
            <a:ext cx="230419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4" name="AutoShape 74"/>
          <p:cNvSpPr>
            <a:spLocks noChangeArrowheads="1"/>
          </p:cNvSpPr>
          <p:nvPr/>
        </p:nvSpPr>
        <p:spPr bwMode="gray">
          <a:xfrm>
            <a:off x="3213101" y="3270659"/>
            <a:ext cx="2655044" cy="10584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</a:rPr>
              <a:t>Объем отгруженных </a:t>
            </a:r>
            <a:endParaRPr lang="ru-RU" dirty="0" smtClean="0">
              <a:solidFill>
                <a:prstClr val="black"/>
              </a:solidFill>
              <a:latin typeface="+mn-lt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prstClr val="black"/>
                </a:solidFill>
                <a:latin typeface="+mn-lt"/>
                <a:ea typeface="Times New Roman"/>
              </a:rPr>
              <a:t>товаров 125,4 </a:t>
            </a:r>
            <a:r>
              <a:rPr lang="ru-RU" dirty="0">
                <a:solidFill>
                  <a:prstClr val="black"/>
                </a:solidFill>
                <a:latin typeface="+mn-lt"/>
                <a:ea typeface="Times New Roman"/>
              </a:rPr>
              <a:t>млн</a:t>
            </a:r>
            <a:r>
              <a:rPr lang="ru-RU" dirty="0" smtClean="0">
                <a:solidFill>
                  <a:prstClr val="black"/>
                </a:solidFill>
                <a:latin typeface="+mn-lt"/>
                <a:ea typeface="Times New Roman"/>
              </a:rPr>
              <a:t>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prstClr val="black"/>
                </a:solidFill>
                <a:latin typeface="+mn-lt"/>
                <a:ea typeface="Times New Roman"/>
              </a:rPr>
              <a:t> рублей или </a:t>
            </a:r>
            <a:r>
              <a:rPr lang="ru-RU" dirty="0" smtClean="0">
                <a:solidFill>
                  <a:srgbClr val="222222"/>
                </a:solidFill>
                <a:latin typeface="+mn-lt"/>
                <a:ea typeface="Times New Roman"/>
              </a:rPr>
              <a:t> 96,5%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222222"/>
                </a:solidFill>
                <a:latin typeface="+mn-lt"/>
                <a:ea typeface="Times New Roman"/>
              </a:rPr>
              <a:t>к </a:t>
            </a:r>
            <a:r>
              <a:rPr lang="ru-RU" dirty="0">
                <a:solidFill>
                  <a:srgbClr val="222222"/>
                </a:solidFill>
                <a:latin typeface="+mn-lt"/>
                <a:ea typeface="Times New Roman"/>
              </a:rPr>
              <a:t>уровню </a:t>
            </a:r>
            <a:r>
              <a:rPr lang="ru-RU" dirty="0" smtClean="0">
                <a:solidFill>
                  <a:srgbClr val="222222"/>
                </a:solidFill>
                <a:latin typeface="+mn-lt"/>
                <a:ea typeface="Times New Roman"/>
              </a:rPr>
              <a:t>2019 </a:t>
            </a:r>
            <a:r>
              <a:rPr lang="ru-RU" dirty="0">
                <a:solidFill>
                  <a:srgbClr val="222222"/>
                </a:solidFill>
                <a:latin typeface="+mn-lt"/>
                <a:ea typeface="Times New Roman"/>
              </a:rPr>
              <a:t>года</a:t>
            </a:r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gray">
          <a:xfrm>
            <a:off x="3213100" y="2801938"/>
            <a:ext cx="27990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Промышленность</a:t>
            </a:r>
          </a:p>
        </p:txBody>
      </p:sp>
      <p:pic>
        <p:nvPicPr>
          <p:cNvPr id="56402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17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83" y="852400"/>
            <a:ext cx="2141033" cy="11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980729"/>
            <a:ext cx="172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E2368"/>
              </a:solidFill>
              <a:latin typeface="Arial Black" pitchFamily="34" charset="0"/>
            </a:endParaRPr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gray">
          <a:xfrm>
            <a:off x="3831252" y="1194098"/>
            <a:ext cx="1274723" cy="1481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rgbClr val="211E54"/>
                </a:solidFill>
              </a:rPr>
              <a:t>2020 год</a:t>
            </a:r>
            <a:endParaRPr lang="ru-RU" dirty="0">
              <a:solidFill>
                <a:srgbClr val="211E54"/>
              </a:solidFill>
            </a:endParaRP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gray">
          <a:xfrm>
            <a:off x="6092854" y="1288416"/>
            <a:ext cx="27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ea typeface="Times New Roman"/>
              </a:rPr>
              <a:t>Сельское хозяйство</a:t>
            </a: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205135" y="1722274"/>
            <a:ext cx="2829074" cy="65406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rgbClr val="211E54"/>
                </a:solidFill>
              </a:rPr>
              <a:t>Поступило доходов </a:t>
            </a:r>
          </a:p>
          <a:p>
            <a:r>
              <a:rPr lang="ru-RU" dirty="0" smtClean="0">
                <a:solidFill>
                  <a:srgbClr val="211E54"/>
                </a:solidFill>
              </a:rPr>
              <a:t>466,2 млн. рублей</a:t>
            </a:r>
            <a:endParaRPr lang="ru-RU" dirty="0">
              <a:solidFill>
                <a:srgbClr val="211E54"/>
              </a:solidFill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gray">
          <a:xfrm rot="5400000">
            <a:off x="1421408" y="2438236"/>
            <a:ext cx="252414" cy="432147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gray">
          <a:xfrm>
            <a:off x="196691" y="2780517"/>
            <a:ext cx="2829074" cy="9116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rgbClr val="211E54"/>
                </a:solidFill>
              </a:rPr>
              <a:t> в том числе налоговые</a:t>
            </a:r>
          </a:p>
          <a:p>
            <a:r>
              <a:rPr lang="ru-RU" dirty="0" smtClean="0">
                <a:solidFill>
                  <a:srgbClr val="211E54"/>
                </a:solidFill>
              </a:rPr>
              <a:t> и неналоговые доходы</a:t>
            </a:r>
          </a:p>
          <a:p>
            <a:r>
              <a:rPr lang="ru-RU" dirty="0" smtClean="0">
                <a:solidFill>
                  <a:srgbClr val="211E54"/>
                </a:solidFill>
              </a:rPr>
              <a:t> 185,1 млн. рублей</a:t>
            </a:r>
            <a:endParaRPr lang="ru-RU" dirty="0">
              <a:solidFill>
                <a:srgbClr val="211E54"/>
              </a:solidFill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 rot="5400000">
            <a:off x="1428464" y="3654218"/>
            <a:ext cx="252414" cy="432147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Freeform 3"/>
          <p:cNvSpPr>
            <a:spLocks noEditPoints="1"/>
          </p:cNvSpPr>
          <p:nvPr/>
        </p:nvSpPr>
        <p:spPr bwMode="gray">
          <a:xfrm rot="-1358056">
            <a:off x="3492137" y="4948275"/>
            <a:ext cx="2550460" cy="1183848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gray">
          <a:xfrm>
            <a:off x="4532344" y="4616045"/>
            <a:ext cx="1335801" cy="500894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gray">
          <a:xfrm>
            <a:off x="4912211" y="5573271"/>
            <a:ext cx="1059444" cy="65564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gray">
          <a:xfrm>
            <a:off x="3328862" y="5289752"/>
            <a:ext cx="759735" cy="500894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gray">
          <a:xfrm>
            <a:off x="4177443" y="4616046"/>
            <a:ext cx="18570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обрабатывающие </a:t>
            </a:r>
            <a:endParaRPr lang="ru-RU" sz="1000" dirty="0" smtClean="0">
              <a:solidFill>
                <a:srgbClr val="211E54"/>
              </a:solidFill>
              <a:latin typeface="Arial Black" pitchFamily="34" charset="0"/>
              <a:ea typeface="Times New Roman"/>
            </a:endParaRPr>
          </a:p>
          <a:p>
            <a:pPr eaLnBrk="0" hangingPunct="0"/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производства  33,7% (удельный вес в общем объеме)</a:t>
            </a:r>
            <a:endParaRPr lang="en-US" sz="1000" dirty="0">
              <a:solidFill>
                <a:srgbClr val="211E54"/>
              </a:solidFill>
              <a:latin typeface="Arial Black" pitchFamily="34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gray">
          <a:xfrm>
            <a:off x="4787878" y="5580482"/>
            <a:ext cx="14654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обеспечение </a:t>
            </a:r>
            <a:endParaRPr lang="ru-RU" sz="1000" dirty="0" smtClean="0">
              <a:solidFill>
                <a:srgbClr val="211E54"/>
              </a:solidFill>
              <a:latin typeface="Arial Black" pitchFamily="34" charset="0"/>
              <a:ea typeface="Times New Roman"/>
            </a:endParaRPr>
          </a:p>
          <a:p>
            <a:pPr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э</a:t>
            </a:r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лектрической</a:t>
            </a:r>
          </a:p>
          <a:p>
            <a:pPr eaLnBrk="0" hangingPunct="0"/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энергией, газом </a:t>
            </a:r>
            <a:endParaRPr lang="ru-RU" sz="1000" dirty="0" smtClean="0">
              <a:solidFill>
                <a:srgbClr val="211E54"/>
              </a:solidFill>
              <a:latin typeface="Arial Black" pitchFamily="34" charset="0"/>
              <a:ea typeface="Times New Roman"/>
            </a:endParaRPr>
          </a:p>
          <a:p>
            <a:pPr eaLnBrk="0" hangingPunct="0"/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и паром 53,1%</a:t>
            </a:r>
            <a:endParaRPr lang="en-US" sz="1000" dirty="0">
              <a:solidFill>
                <a:srgbClr val="211E54"/>
              </a:solidFill>
              <a:latin typeface="Arial Black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gray">
          <a:xfrm>
            <a:off x="3110551" y="5289752"/>
            <a:ext cx="17812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водоснабжение</a:t>
            </a:r>
            <a:r>
              <a:rPr lang="ru-RU" sz="1000" dirty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; </a:t>
            </a:r>
            <a:endParaRPr lang="ru-RU" sz="1000" dirty="0" smtClean="0">
              <a:solidFill>
                <a:srgbClr val="211E54"/>
              </a:solidFill>
              <a:latin typeface="Arial Black" pitchFamily="34" charset="0"/>
              <a:ea typeface="Times New Roman"/>
            </a:endParaRPr>
          </a:p>
          <a:p>
            <a:pPr eaLnBrk="0" hangingPunct="0"/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  <a:ea typeface="Times New Roman"/>
              </a:rPr>
              <a:t>водоотведение  13,2%</a:t>
            </a:r>
            <a:endParaRPr lang="en-US" sz="1000" dirty="0">
              <a:solidFill>
                <a:srgbClr val="211E54"/>
              </a:solidFill>
              <a:latin typeface="Arial Black" pitchFamily="34" charset="0"/>
            </a:endParaRP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gray">
          <a:xfrm>
            <a:off x="6064642" y="1969956"/>
            <a:ext cx="2847363" cy="12320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Объем продукции </a:t>
            </a:r>
            <a:endParaRPr lang="ru-RU" dirty="0" smtClean="0">
              <a:solidFill>
                <a:srgbClr val="020A53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сельского </a:t>
            </a: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хозяйства </a:t>
            </a:r>
            <a:endParaRPr lang="ru-RU" dirty="0" smtClean="0">
              <a:solidFill>
                <a:srgbClr val="020A53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во  </a:t>
            </a: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всех категориях </a:t>
            </a:r>
            <a:endParaRPr lang="ru-RU" dirty="0" smtClean="0">
              <a:solidFill>
                <a:srgbClr val="020A53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2673,8 </a:t>
            </a: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млн. руб.</a:t>
            </a:r>
          </a:p>
        </p:txBody>
      </p:sp>
      <p:sp>
        <p:nvSpPr>
          <p:cNvPr id="32" name="AutoShape 50"/>
          <p:cNvSpPr>
            <a:spLocks noChangeArrowheads="1"/>
          </p:cNvSpPr>
          <p:nvPr/>
        </p:nvSpPr>
        <p:spPr bwMode="gray">
          <a:xfrm>
            <a:off x="6172180" y="3236335"/>
            <a:ext cx="2739825" cy="126676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2 </a:t>
            </a:r>
            <a:r>
              <a:rPr lang="ru-RU" sz="1600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СПК,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5 </a:t>
            </a:r>
            <a:r>
              <a:rPr lang="ru-RU" sz="1600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малых сельхозпредприятий,  </a:t>
            </a:r>
            <a:endParaRPr lang="ru-RU" sz="1600" dirty="0" smtClean="0">
              <a:solidFill>
                <a:srgbClr val="020A53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свыше </a:t>
            </a:r>
            <a:r>
              <a:rPr lang="ru-RU" sz="1600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50 </a:t>
            </a:r>
            <a:r>
              <a:rPr lang="ru-RU" sz="1600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КФХ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более 3 тысяч  ЛПХ. </a:t>
            </a:r>
          </a:p>
          <a:p>
            <a:endParaRPr lang="ru-RU" dirty="0">
              <a:solidFill>
                <a:srgbClr val="211E54"/>
              </a:solidFill>
            </a:endParaRPr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gray">
          <a:xfrm>
            <a:off x="6092854" y="4616046"/>
            <a:ext cx="2829074" cy="111197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Общая площадь </a:t>
            </a:r>
            <a:r>
              <a:rPr lang="ru-RU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земель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сельскохозяйственного </a:t>
            </a:r>
            <a:endParaRPr lang="ru-RU" dirty="0" smtClean="0">
              <a:solidFill>
                <a:srgbClr val="020A53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назначения </a:t>
            </a: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составляет </a:t>
            </a:r>
            <a:endParaRPr lang="ru-RU" dirty="0" smtClean="0">
              <a:solidFill>
                <a:srgbClr val="020A53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152,1 </a:t>
            </a:r>
            <a:r>
              <a:rPr lang="ru-RU" dirty="0">
                <a:solidFill>
                  <a:srgbClr val="020A53"/>
                </a:solidFill>
                <a:latin typeface="+mn-lt"/>
                <a:ea typeface="Times New Roman"/>
                <a:cs typeface="Times New Roman" pitchFamily="18" charset="0"/>
              </a:rPr>
              <a:t>тысячи гектар.</a:t>
            </a:r>
          </a:p>
        </p:txBody>
      </p:sp>
    </p:spTree>
    <p:extLst>
      <p:ext uri="{BB962C8B-B14F-4D97-AF65-F5344CB8AC3E}">
        <p14:creationId xmlns:p14="http://schemas.microsoft.com/office/powerpoint/2010/main" val="35930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492" y="260648"/>
            <a:ext cx="7467600" cy="56356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Инфраструктура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gray">
          <a:xfrm>
            <a:off x="627412" y="1097131"/>
            <a:ext cx="1967632" cy="27813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gray">
          <a:xfrm>
            <a:off x="421271" y="939970"/>
            <a:ext cx="2736304" cy="509031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gray">
          <a:xfrm>
            <a:off x="592885" y="1319283"/>
            <a:ext cx="2341471" cy="8508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</a:rPr>
              <a:t>Дополнительный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</a:rPr>
              <a:t>офис № 8623/0359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</a:rPr>
              <a:t>Сбербанка </a:t>
            </a:r>
            <a:endParaRPr lang="ru-RU" sz="1200" dirty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</a:rPr>
              <a:t>России</a:t>
            </a:r>
            <a:endParaRPr lang="ru-RU" sz="1200" dirty="0">
              <a:solidFill>
                <a:srgbClr val="020A53"/>
              </a:solidFill>
              <a:latin typeface="Arial Black" pitchFamily="34" charset="0"/>
            </a:endParaRPr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gray">
          <a:xfrm>
            <a:off x="384026" y="1049890"/>
            <a:ext cx="2829074" cy="292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800" dirty="0" smtClean="0">
                <a:solidFill>
                  <a:srgbClr val="211E54"/>
                </a:solidFill>
                <a:latin typeface="Arial Black" pitchFamily="34" charset="0"/>
              </a:rPr>
              <a:t>Банки</a:t>
            </a:r>
            <a:endParaRPr lang="ru-RU" sz="2800" dirty="0">
              <a:solidFill>
                <a:srgbClr val="211E54"/>
              </a:solidFill>
              <a:latin typeface="Arial Black" pitchFamily="34" charset="0"/>
            </a:endParaRPr>
          </a:p>
        </p:txBody>
      </p:sp>
      <p:sp>
        <p:nvSpPr>
          <p:cNvPr id="56380" name="AutoShape 60"/>
          <p:cNvSpPr>
            <a:spLocks noChangeArrowheads="1"/>
          </p:cNvSpPr>
          <p:nvPr/>
        </p:nvSpPr>
        <p:spPr bwMode="gray">
          <a:xfrm>
            <a:off x="6100046" y="1146995"/>
            <a:ext cx="2864442" cy="4935834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81" name="AutoShape 61"/>
          <p:cNvSpPr>
            <a:spLocks noChangeArrowheads="1"/>
          </p:cNvSpPr>
          <p:nvPr/>
        </p:nvSpPr>
        <p:spPr bwMode="gray">
          <a:xfrm>
            <a:off x="6253344" y="1519444"/>
            <a:ext cx="2567128" cy="5247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56382" name="AutoShape 62"/>
          <p:cNvSpPr>
            <a:spLocks noChangeArrowheads="1"/>
          </p:cNvSpPr>
          <p:nvPr/>
        </p:nvSpPr>
        <p:spPr bwMode="gray">
          <a:xfrm>
            <a:off x="6100047" y="1203499"/>
            <a:ext cx="2719558" cy="466834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solidFill>
                <a:srgbClr val="020A53"/>
              </a:solidFill>
              <a:latin typeface="Arial Black" pitchFamily="34" charset="0"/>
            </a:endParaRPr>
          </a:p>
        </p:txBody>
      </p:sp>
      <p:sp>
        <p:nvSpPr>
          <p:cNvPr id="56391" name="AutoShape 71"/>
          <p:cNvSpPr>
            <a:spLocks noChangeArrowheads="1"/>
          </p:cNvSpPr>
          <p:nvPr/>
        </p:nvSpPr>
        <p:spPr bwMode="gray">
          <a:xfrm>
            <a:off x="3080387" y="3618783"/>
            <a:ext cx="2498328" cy="284321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2" name="AutoShape 72"/>
          <p:cNvSpPr>
            <a:spLocks noChangeArrowheads="1"/>
          </p:cNvSpPr>
          <p:nvPr/>
        </p:nvSpPr>
        <p:spPr bwMode="gray">
          <a:xfrm>
            <a:off x="3270324" y="2771569"/>
            <a:ext cx="2931773" cy="393943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93" name="AutoShape 73"/>
          <p:cNvSpPr>
            <a:spLocks noChangeArrowheads="1"/>
          </p:cNvSpPr>
          <p:nvPr/>
        </p:nvSpPr>
        <p:spPr bwMode="gray">
          <a:xfrm>
            <a:off x="3431237" y="3340518"/>
            <a:ext cx="2595578" cy="14311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Телекоммуникации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обеспечивают </a:t>
            </a:r>
          </a:p>
          <a:p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20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каналов </a:t>
            </a: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цифрового</a:t>
            </a:r>
          </a:p>
          <a:p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эфирного телевидения.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Имеется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кабельное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интерактивное,</a:t>
            </a:r>
          </a:p>
          <a:p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спутниковое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телевидение</a:t>
            </a:r>
            <a:endParaRPr lang="ru-RU" sz="1200" dirty="0">
              <a:solidFill>
                <a:srgbClr val="020A53"/>
              </a:solidFill>
              <a:latin typeface="Arial Black" pitchFamily="34" charset="0"/>
            </a:endParaRPr>
          </a:p>
        </p:txBody>
      </p:sp>
      <p:sp>
        <p:nvSpPr>
          <p:cNvPr id="56394" name="AutoShape 74"/>
          <p:cNvSpPr>
            <a:spLocks noChangeArrowheads="1"/>
          </p:cNvSpPr>
          <p:nvPr/>
        </p:nvSpPr>
        <p:spPr bwMode="gray">
          <a:xfrm>
            <a:off x="3568983" y="4792475"/>
            <a:ext cx="2523569" cy="903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Операторы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сотовой связи: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Билайн», «Мегафон»,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МТС», «Ростелеком».  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gray">
          <a:xfrm>
            <a:off x="6092552" y="1884700"/>
            <a:ext cx="2727052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Транспортная инфраструктура района представлена автомобильным транспортом. Общая протяженность автомобильных дорог общего пользования в районе составляет 358 км, из них с твердым покрытием 269км. </a:t>
            </a:r>
            <a:endParaRPr lang="ru-RU" sz="14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endParaRPr lang="ru-RU" sz="14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Перевозка    </a:t>
            </a: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пассажиров на  территории района    </a:t>
            </a: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осуществляется по </a:t>
            </a:r>
          </a:p>
          <a:p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7 муниципальным маршрутам по регулируемым тарифам.</a:t>
            </a:r>
            <a:endParaRPr lang="ru-RU" sz="1400" dirty="0">
              <a:solidFill>
                <a:srgbClr val="020A53"/>
              </a:solidFill>
              <a:latin typeface="Arial Black" pitchFamily="34" charset="0"/>
            </a:endParaRPr>
          </a:p>
        </p:txBody>
      </p:sp>
      <p:pic>
        <p:nvPicPr>
          <p:cNvPr id="56402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17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88" y="1307196"/>
            <a:ext cx="2946428" cy="11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980729"/>
            <a:ext cx="172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E2368"/>
              </a:solidFill>
              <a:latin typeface="Arial Black" pitchFamily="34" charset="0"/>
            </a:endParaRPr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gray">
          <a:xfrm>
            <a:off x="3831252" y="1194098"/>
            <a:ext cx="1274723" cy="1481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211E54"/>
              </a:solidFill>
            </a:endParaRP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gray">
          <a:xfrm>
            <a:off x="6253344" y="1470690"/>
            <a:ext cx="27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596597" y="2170148"/>
            <a:ext cx="2341470" cy="7426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dirty="0" smtClean="0">
              <a:solidFill>
                <a:srgbClr val="020A53"/>
              </a:solidFill>
              <a:latin typeface="+mn-lt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</a:rPr>
              <a:t>Дополнительный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</a:rPr>
              <a:t>офис «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Грачевка»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err="1" smtClean="0">
                <a:solidFill>
                  <a:srgbClr val="020A53"/>
                </a:solidFill>
                <a:latin typeface="Arial Black" pitchFamily="34" charset="0"/>
              </a:rPr>
              <a:t>Россельхозбанк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»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</a:rPr>
              <a:t>в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Грачевке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gray">
          <a:xfrm>
            <a:off x="472874" y="3109937"/>
            <a:ext cx="2684701" cy="7501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800" dirty="0" smtClean="0">
                <a:solidFill>
                  <a:srgbClr val="211E54"/>
                </a:solidFill>
                <a:latin typeface="Arial Black" pitchFamily="34" charset="0"/>
              </a:rPr>
              <a:t>Страховые</a:t>
            </a:r>
          </a:p>
          <a:p>
            <a:r>
              <a:rPr lang="ru-RU" sz="2800" dirty="0" smtClean="0">
                <a:solidFill>
                  <a:srgbClr val="211E54"/>
                </a:solidFill>
                <a:latin typeface="Arial Black" pitchFamily="34" charset="0"/>
              </a:rPr>
              <a:t> компании</a:t>
            </a:r>
            <a:endParaRPr lang="ru-RU" sz="2800" dirty="0">
              <a:solidFill>
                <a:srgbClr val="211E54"/>
              </a:solidFill>
              <a:latin typeface="Arial Black" pitchFamily="34" charset="0"/>
            </a:endParaRPr>
          </a:p>
        </p:txBody>
      </p:sp>
      <p:sp>
        <p:nvSpPr>
          <p:cNvPr id="25" name="AutoShape 49"/>
          <p:cNvSpPr>
            <a:spLocks noChangeArrowheads="1"/>
          </p:cNvSpPr>
          <p:nvPr/>
        </p:nvSpPr>
        <p:spPr bwMode="gray">
          <a:xfrm>
            <a:off x="642632" y="3860129"/>
            <a:ext cx="2345183" cy="8800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Филиал ООО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</a:rPr>
              <a:t>«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Росгосстрах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</a:rPr>
              <a:t>Поволжье»</a:t>
            </a:r>
            <a:endParaRPr lang="ru-RU" sz="1200" dirty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</a:rPr>
              <a:t>ЗАО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</a:rPr>
              <a:t>«МАКС»</a:t>
            </a:r>
          </a:p>
        </p:txBody>
      </p:sp>
      <p:sp>
        <p:nvSpPr>
          <p:cNvPr id="26" name="AutoShape 74"/>
          <p:cNvSpPr>
            <a:spLocks noChangeArrowheads="1"/>
          </p:cNvSpPr>
          <p:nvPr/>
        </p:nvSpPr>
        <p:spPr bwMode="gray">
          <a:xfrm>
            <a:off x="3372374" y="5871845"/>
            <a:ext cx="2727672" cy="3857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Издается районная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газета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–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«Призыв»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gray">
          <a:xfrm>
            <a:off x="3365500" y="2912787"/>
            <a:ext cx="27270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Телекоммуникации</a:t>
            </a:r>
            <a:endParaRPr lang="ru-RU" sz="1600" dirty="0">
              <a:solidFill>
                <a:prstClr val="black"/>
              </a:solidFill>
              <a:latin typeface="Arial Black" pitchFamily="34" charset="0"/>
              <a:ea typeface="Times New Roman"/>
            </a:endParaRPr>
          </a:p>
        </p:txBody>
      </p:sp>
      <p:sp>
        <p:nvSpPr>
          <p:cNvPr id="28" name="Text Box 81"/>
          <p:cNvSpPr txBox="1">
            <a:spLocks noChangeArrowheads="1"/>
          </p:cNvSpPr>
          <p:nvPr/>
        </p:nvSpPr>
        <p:spPr bwMode="gray">
          <a:xfrm>
            <a:off x="6405744" y="1623090"/>
            <a:ext cx="27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gray">
          <a:xfrm>
            <a:off x="3112494" y="1519444"/>
            <a:ext cx="3140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E2368"/>
                </a:solidFill>
                <a:latin typeface="Arial Black" pitchFamily="34" charset="0"/>
              </a:rPr>
              <a:t>Расстояние до г. Оренбурга - 250 км</a:t>
            </a:r>
          </a:p>
          <a:p>
            <a:r>
              <a:rPr lang="ru-RU" sz="1000" dirty="0" smtClean="0">
                <a:solidFill>
                  <a:srgbClr val="0E2368"/>
                </a:solidFill>
                <a:latin typeface="Arial Black" pitchFamily="34" charset="0"/>
              </a:rPr>
              <a:t>Расстояние до г. Самара  - 220 км</a:t>
            </a:r>
          </a:p>
          <a:p>
            <a:r>
              <a:rPr lang="ru-RU" sz="1000" dirty="0" smtClean="0">
                <a:solidFill>
                  <a:srgbClr val="0E2368"/>
                </a:solidFill>
                <a:latin typeface="Arial Black" pitchFamily="34" charset="0"/>
              </a:rPr>
              <a:t>Расстояние до г. Бузулука - 50 км</a:t>
            </a:r>
            <a:endParaRPr lang="ru-RU" sz="1000" dirty="0">
              <a:solidFill>
                <a:srgbClr val="0E2368"/>
              </a:solidFill>
              <a:latin typeface="Arial Black" pitchFamily="34" charset="0"/>
            </a:endParaRPr>
          </a:p>
        </p:txBody>
      </p:sp>
      <p:sp>
        <p:nvSpPr>
          <p:cNvPr id="30" name="Text Box 81"/>
          <p:cNvSpPr txBox="1">
            <a:spLocks noChangeArrowheads="1"/>
          </p:cNvSpPr>
          <p:nvPr/>
        </p:nvSpPr>
        <p:spPr bwMode="gray">
          <a:xfrm>
            <a:off x="6270901" y="1361480"/>
            <a:ext cx="2727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Транспорт      </a:t>
            </a:r>
            <a:endParaRPr lang="ru-RU" sz="2800" dirty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</p:txBody>
      </p:sp>
      <p:sp>
        <p:nvSpPr>
          <p:cNvPr id="31" name="Text Box 81"/>
          <p:cNvSpPr txBox="1">
            <a:spLocks noChangeArrowheads="1"/>
          </p:cNvSpPr>
          <p:nvPr/>
        </p:nvSpPr>
        <p:spPr bwMode="gray">
          <a:xfrm rot="212616">
            <a:off x="6362841" y="6169608"/>
            <a:ext cx="2727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Arial Black" pitchFamily="34" charset="0"/>
              </a:rPr>
              <a:t>Пассажирские аэропорты:</a:t>
            </a:r>
          </a:p>
          <a:p>
            <a:pPr lvl="0"/>
            <a:r>
              <a:rPr lang="ru-RU" sz="1000" dirty="0">
                <a:latin typeface="Arial Black" pitchFamily="34" charset="0"/>
              </a:rPr>
              <a:t>«</a:t>
            </a:r>
            <a:r>
              <a:rPr lang="ru-RU" sz="1000" dirty="0" err="1">
                <a:latin typeface="Arial Black" pitchFamily="34" charset="0"/>
              </a:rPr>
              <a:t>Курумоч</a:t>
            </a:r>
            <a:r>
              <a:rPr lang="ru-RU" sz="1000" dirty="0">
                <a:latin typeface="Arial Black" pitchFamily="34" charset="0"/>
              </a:rPr>
              <a:t>» — 250 км </a:t>
            </a:r>
          </a:p>
          <a:p>
            <a:pPr lvl="0"/>
            <a:r>
              <a:rPr lang="ru-RU" sz="1000" dirty="0">
                <a:latin typeface="Arial Black" pitchFamily="34" charset="0"/>
              </a:rPr>
              <a:t>«Аэропорт  Оренбург — 250 км</a:t>
            </a:r>
          </a:p>
        </p:txBody>
      </p:sp>
      <p:sp>
        <p:nvSpPr>
          <p:cNvPr id="32" name="AutoShape 50"/>
          <p:cNvSpPr>
            <a:spLocks noChangeArrowheads="1"/>
          </p:cNvSpPr>
          <p:nvPr/>
        </p:nvSpPr>
        <p:spPr bwMode="gray">
          <a:xfrm>
            <a:off x="435930" y="5295757"/>
            <a:ext cx="2554041" cy="1415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800" dirty="0" smtClean="0">
              <a:solidFill>
                <a:srgbClr val="211E54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211E54"/>
                </a:solidFill>
                <a:latin typeface="Arial Black" pitchFamily="34" charset="0"/>
              </a:rPr>
              <a:t>МФЦ</a:t>
            </a:r>
          </a:p>
          <a:p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Служба одного окна</a:t>
            </a:r>
          </a:p>
          <a:p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(</a:t>
            </a:r>
            <a:r>
              <a:rPr lang="ru-RU" sz="1000" dirty="0" err="1" smtClean="0">
                <a:solidFill>
                  <a:srgbClr val="211E54"/>
                </a:solidFill>
                <a:latin typeface="Arial Black" pitchFamily="34" charset="0"/>
              </a:rPr>
              <a:t>с.Грачевка</a:t>
            </a:r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)</a:t>
            </a:r>
          </a:p>
          <a:p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Три территориально</a:t>
            </a:r>
          </a:p>
          <a:p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обособленных </a:t>
            </a:r>
          </a:p>
          <a:p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структурных </a:t>
            </a:r>
          </a:p>
          <a:p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подразделения</a:t>
            </a:r>
          </a:p>
          <a:p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с. </a:t>
            </a:r>
            <a:r>
              <a:rPr lang="ru-RU" sz="1000" dirty="0" err="1" smtClean="0">
                <a:solidFill>
                  <a:srgbClr val="211E54"/>
                </a:solidFill>
                <a:latin typeface="Arial Black" pitchFamily="34" charset="0"/>
              </a:rPr>
              <a:t>Петрохерсонец</a:t>
            </a:r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, </a:t>
            </a:r>
          </a:p>
          <a:p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с. </a:t>
            </a:r>
            <a:r>
              <a:rPr lang="ru-RU" sz="1000" dirty="0" err="1" smtClean="0">
                <a:solidFill>
                  <a:srgbClr val="211E54"/>
                </a:solidFill>
                <a:latin typeface="Arial Black" pitchFamily="34" charset="0"/>
              </a:rPr>
              <a:t>Русскоигнашкино</a:t>
            </a:r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,</a:t>
            </a:r>
          </a:p>
          <a:p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 с. Новоникольское</a:t>
            </a:r>
          </a:p>
          <a:p>
            <a:endParaRPr lang="ru-RU" sz="2800" dirty="0" smtClean="0">
              <a:solidFill>
                <a:srgbClr val="211E54"/>
              </a:solidFill>
              <a:latin typeface="Arial Black" pitchFamily="34" charset="0"/>
            </a:endParaRPr>
          </a:p>
          <a:p>
            <a:endParaRPr lang="ru-RU" sz="2800" dirty="0">
              <a:solidFill>
                <a:srgbClr val="211E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Социальная инфраструктура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gray">
          <a:xfrm>
            <a:off x="627412" y="1097131"/>
            <a:ext cx="1967632" cy="27813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gray">
          <a:xfrm>
            <a:off x="243076" y="1097131"/>
            <a:ext cx="2736304" cy="509031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gray">
          <a:xfrm>
            <a:off x="186577" y="1573443"/>
            <a:ext cx="2585224" cy="9414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E2368"/>
                </a:solidFill>
                <a:latin typeface="Arial Black" pitchFamily="34" charset="0"/>
              </a:rPr>
              <a:t>В районе 11 средних </a:t>
            </a:r>
            <a:r>
              <a:rPr lang="ru-RU" sz="1400" dirty="0" smtClean="0">
                <a:solidFill>
                  <a:srgbClr val="0E2368"/>
                </a:solidFill>
                <a:latin typeface="Arial Black" pitchFamily="34" charset="0"/>
              </a:rPr>
              <a:t>и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E2368"/>
                </a:solidFill>
                <a:latin typeface="Arial Black" pitchFamily="34" charset="0"/>
              </a:rPr>
              <a:t>2 общеобразовательных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E2368"/>
                </a:solidFill>
                <a:latin typeface="Arial Black" pitchFamily="34" charset="0"/>
              </a:rPr>
              <a:t>школы</a:t>
            </a:r>
            <a:r>
              <a:rPr lang="ru-RU" sz="1400" dirty="0">
                <a:solidFill>
                  <a:srgbClr val="0E2368"/>
                </a:solidFill>
                <a:latin typeface="Arial Black" pitchFamily="34" charset="0"/>
              </a:rPr>
              <a:t>, </a:t>
            </a:r>
            <a:r>
              <a:rPr lang="ru-RU" sz="1400" dirty="0" smtClean="0">
                <a:solidFill>
                  <a:srgbClr val="0E2368"/>
                </a:solidFill>
                <a:latin typeface="Arial Black" pitchFamily="34" charset="0"/>
              </a:rPr>
              <a:t>обучается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E2368"/>
                </a:solidFill>
                <a:latin typeface="Arial Black" pitchFamily="34" charset="0"/>
              </a:rPr>
              <a:t>1434 </a:t>
            </a:r>
            <a:r>
              <a:rPr lang="ru-RU" sz="1400" dirty="0">
                <a:solidFill>
                  <a:srgbClr val="0E2368"/>
                </a:solidFill>
                <a:latin typeface="Arial Black" pitchFamily="34" charset="0"/>
              </a:rPr>
              <a:t>учащихся</a:t>
            </a:r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gray">
          <a:xfrm>
            <a:off x="384026" y="1049890"/>
            <a:ext cx="2829074" cy="292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800" dirty="0" smtClean="0">
                <a:solidFill>
                  <a:srgbClr val="211E54"/>
                </a:solidFill>
                <a:latin typeface="Arial Black" pitchFamily="34" charset="0"/>
              </a:rPr>
              <a:t>Образование</a:t>
            </a:r>
            <a:endParaRPr lang="ru-RU" sz="2800" dirty="0">
              <a:solidFill>
                <a:srgbClr val="211E54"/>
              </a:solidFill>
              <a:latin typeface="Arial Black" pitchFamily="34" charset="0"/>
            </a:endParaRPr>
          </a:p>
        </p:txBody>
      </p:sp>
      <p:sp>
        <p:nvSpPr>
          <p:cNvPr id="56380" name="AutoShape 60"/>
          <p:cNvSpPr>
            <a:spLocks noChangeArrowheads="1"/>
          </p:cNvSpPr>
          <p:nvPr/>
        </p:nvSpPr>
        <p:spPr bwMode="gray">
          <a:xfrm>
            <a:off x="6100046" y="1146995"/>
            <a:ext cx="2864442" cy="5510568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81" name="AutoShape 61"/>
          <p:cNvSpPr>
            <a:spLocks noChangeArrowheads="1"/>
          </p:cNvSpPr>
          <p:nvPr/>
        </p:nvSpPr>
        <p:spPr bwMode="gray">
          <a:xfrm>
            <a:off x="6253344" y="1519444"/>
            <a:ext cx="2567128" cy="5247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56382" name="AutoShape 62"/>
          <p:cNvSpPr>
            <a:spLocks noChangeArrowheads="1"/>
          </p:cNvSpPr>
          <p:nvPr/>
        </p:nvSpPr>
        <p:spPr bwMode="gray">
          <a:xfrm>
            <a:off x="6100047" y="1203499"/>
            <a:ext cx="2719558" cy="466834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solidFill>
                <a:srgbClr val="020A53"/>
              </a:solidFill>
              <a:latin typeface="Arial Black" pitchFamily="34" charset="0"/>
            </a:endParaRPr>
          </a:p>
        </p:txBody>
      </p:sp>
      <p:sp>
        <p:nvSpPr>
          <p:cNvPr id="56391" name="AutoShape 71"/>
          <p:cNvSpPr>
            <a:spLocks noChangeArrowheads="1"/>
          </p:cNvSpPr>
          <p:nvPr/>
        </p:nvSpPr>
        <p:spPr bwMode="gray">
          <a:xfrm>
            <a:off x="3080387" y="3618783"/>
            <a:ext cx="2498328" cy="284321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2" name="AutoShape 72"/>
          <p:cNvSpPr>
            <a:spLocks noChangeArrowheads="1"/>
          </p:cNvSpPr>
          <p:nvPr/>
        </p:nvSpPr>
        <p:spPr bwMode="gray">
          <a:xfrm>
            <a:off x="3299143" y="2718133"/>
            <a:ext cx="2931773" cy="393943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93" name="AutoShape 73"/>
          <p:cNvSpPr>
            <a:spLocks noChangeArrowheads="1"/>
          </p:cNvSpPr>
          <p:nvPr/>
        </p:nvSpPr>
        <p:spPr bwMode="gray">
          <a:xfrm>
            <a:off x="3431237" y="3251341"/>
            <a:ext cx="2595578" cy="104175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E2368"/>
                </a:solidFill>
                <a:latin typeface="Arial Black" pitchFamily="34" charset="0"/>
              </a:rPr>
              <a:t>Централизованная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E2368"/>
                </a:solidFill>
                <a:latin typeface="Arial Black" pitchFamily="34" charset="0"/>
              </a:rPr>
              <a:t>Клубная система с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E2368"/>
                </a:solidFill>
                <a:latin typeface="Arial Black" pitchFamily="34" charset="0"/>
              </a:rPr>
              <a:t>19 филиалами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E2368"/>
                </a:solidFill>
                <a:latin typeface="Arial Black" pitchFamily="34" charset="0"/>
              </a:rPr>
              <a:t>на базе Центра народной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E2368"/>
                </a:solidFill>
                <a:latin typeface="Arial Black" pitchFamily="34" charset="0"/>
              </a:rPr>
              <a:t>культуры и досуга «Русь» </a:t>
            </a:r>
          </a:p>
          <a:p>
            <a:endParaRPr lang="ru-RU" sz="1200" dirty="0">
              <a:solidFill>
                <a:srgbClr val="020A53"/>
              </a:solidFill>
              <a:latin typeface="Arial Black" pitchFamily="34" charset="0"/>
            </a:endParaRPr>
          </a:p>
        </p:txBody>
      </p:sp>
      <p:sp>
        <p:nvSpPr>
          <p:cNvPr id="56394" name="AutoShape 74"/>
          <p:cNvSpPr>
            <a:spLocks noChangeArrowheads="1"/>
          </p:cNvSpPr>
          <p:nvPr/>
        </p:nvSpPr>
        <p:spPr bwMode="gray">
          <a:xfrm>
            <a:off x="3503246" y="4520272"/>
            <a:ext cx="2523569" cy="106896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</a:pPr>
            <a:r>
              <a:rPr lang="ru-RU" sz="1200" dirty="0" err="1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Межпоселенческая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Централизованная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библиотечная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система с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17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сельскими </a:t>
            </a: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филиалами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на базе центральной 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районной </a:t>
            </a: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библиотеки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gray">
          <a:xfrm>
            <a:off x="6092552" y="1884700"/>
            <a:ext cx="2727052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Услуги здравоохранения  в районе оказывает </a:t>
            </a:r>
          </a:p>
          <a:p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ГБУЗ «</a:t>
            </a:r>
            <a:r>
              <a:rPr lang="ru-RU" sz="1300" dirty="0" err="1" smtClean="0">
                <a:solidFill>
                  <a:srgbClr val="020A53"/>
                </a:solidFill>
                <a:latin typeface="Arial Black" pitchFamily="34" charset="0"/>
              </a:rPr>
              <a:t>Грачевская</a:t>
            </a:r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 ЦРБ» в составе поликлинического, хирургического, терапевтического, родильного отделениях</a:t>
            </a:r>
          </a:p>
          <a:p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 отделения </a:t>
            </a:r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скорой неотложной медицинской </a:t>
            </a:r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помощи</a:t>
            </a:r>
            <a:endParaRPr lang="ru-RU" sz="1300" dirty="0">
              <a:solidFill>
                <a:srgbClr val="020A53"/>
              </a:solidFill>
              <a:latin typeface="Arial Black" pitchFamily="34" charset="0"/>
            </a:endParaRPr>
          </a:p>
          <a:p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2 врачебных амбулатории</a:t>
            </a:r>
            <a:endParaRPr lang="ru-RU" sz="1300" dirty="0">
              <a:solidFill>
                <a:srgbClr val="020A53"/>
              </a:solidFill>
              <a:latin typeface="Arial Black" pitchFamily="34" charset="0"/>
            </a:endParaRPr>
          </a:p>
          <a:p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25 </a:t>
            </a:r>
            <a:r>
              <a:rPr lang="ru-RU" sz="1300" dirty="0" err="1">
                <a:solidFill>
                  <a:srgbClr val="020A53"/>
                </a:solidFill>
                <a:latin typeface="Arial Black" pitchFamily="34" charset="0"/>
              </a:rPr>
              <a:t>ФАПов</a:t>
            </a:r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 </a:t>
            </a:r>
            <a:endParaRPr lang="ru-RU" sz="13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из </a:t>
            </a:r>
            <a:r>
              <a:rPr lang="ru-RU" sz="1300" dirty="0">
                <a:solidFill>
                  <a:srgbClr val="020A53"/>
                </a:solidFill>
                <a:latin typeface="Arial Black" pitchFamily="34" charset="0"/>
              </a:rPr>
              <a:t>них 6 </a:t>
            </a:r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мобильных</a:t>
            </a:r>
          </a:p>
        </p:txBody>
      </p:sp>
      <p:pic>
        <p:nvPicPr>
          <p:cNvPr id="56402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17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45" y="1097131"/>
            <a:ext cx="2141033" cy="11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980729"/>
            <a:ext cx="1728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E2368"/>
              </a:solidFill>
              <a:latin typeface="Arial Black" pitchFamily="34" charset="0"/>
            </a:endParaRPr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gray">
          <a:xfrm>
            <a:off x="3831252" y="1194098"/>
            <a:ext cx="1274723" cy="1481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211E54"/>
              </a:solidFill>
            </a:endParaRP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gray">
          <a:xfrm>
            <a:off x="6253344" y="1470690"/>
            <a:ext cx="27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384026" y="2626311"/>
            <a:ext cx="2387774" cy="19548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dirty="0" smtClean="0">
              <a:solidFill>
                <a:srgbClr val="020A53"/>
              </a:solidFill>
              <a:latin typeface="+mn-lt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6 дошкольных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образовательных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учреждений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и </a:t>
            </a: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8 дошкольных </a:t>
            </a: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групп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на </a:t>
            </a: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базе </a:t>
            </a:r>
            <a:endParaRPr lang="ru-RU" sz="14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общеобразовательных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организаций</a:t>
            </a: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, </a:t>
            </a:r>
            <a:endParaRPr lang="ru-RU" sz="14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посещают 443 </a:t>
            </a: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детей</a:t>
            </a:r>
          </a:p>
        </p:txBody>
      </p:sp>
      <p:sp>
        <p:nvSpPr>
          <p:cNvPr id="25" name="AutoShape 49"/>
          <p:cNvSpPr>
            <a:spLocks noChangeArrowheads="1"/>
          </p:cNvSpPr>
          <p:nvPr/>
        </p:nvSpPr>
        <p:spPr bwMode="gray">
          <a:xfrm>
            <a:off x="518424" y="4771654"/>
            <a:ext cx="2341471" cy="11513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два  учреждения </a:t>
            </a:r>
            <a:endParaRPr lang="ru-RU" sz="14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дополнительного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образования</a:t>
            </a: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: </a:t>
            </a:r>
            <a:endParaRPr lang="ru-RU" sz="14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dirty="0" smtClean="0">
                <a:solidFill>
                  <a:srgbClr val="020A53"/>
                </a:solidFill>
                <a:latin typeface="Arial Black" pitchFamily="34" charset="0"/>
              </a:rPr>
              <a:t>ЦРТДЮ</a:t>
            </a:r>
            <a:r>
              <a:rPr lang="ru-RU" sz="1400" dirty="0">
                <a:solidFill>
                  <a:srgbClr val="020A53"/>
                </a:solidFill>
                <a:latin typeface="Arial Black" pitchFamily="34" charset="0"/>
              </a:rPr>
              <a:t>, ДЮСШ</a:t>
            </a:r>
          </a:p>
        </p:txBody>
      </p:sp>
      <p:sp>
        <p:nvSpPr>
          <p:cNvPr id="26" name="AutoShape 74"/>
          <p:cNvSpPr>
            <a:spLocks noChangeArrowheads="1"/>
          </p:cNvSpPr>
          <p:nvPr/>
        </p:nvSpPr>
        <p:spPr bwMode="gray">
          <a:xfrm>
            <a:off x="3372374" y="5871845"/>
            <a:ext cx="2720178" cy="5901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Народный </a:t>
            </a:r>
            <a:r>
              <a:rPr lang="ru-RU" sz="12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музей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Детская школа искусств</a:t>
            </a:r>
            <a:endParaRPr lang="ru-RU" sz="1200" dirty="0" smtClean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gray">
          <a:xfrm>
            <a:off x="3431237" y="2749934"/>
            <a:ext cx="2727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  <a:ea typeface="Times New Roman"/>
              </a:rPr>
              <a:t>Культура</a:t>
            </a:r>
            <a:endParaRPr lang="ru-RU" sz="2400" dirty="0">
              <a:solidFill>
                <a:prstClr val="black"/>
              </a:solidFill>
              <a:latin typeface="Arial Black" pitchFamily="34" charset="0"/>
              <a:ea typeface="Times New Roman"/>
            </a:endParaRPr>
          </a:p>
        </p:txBody>
      </p:sp>
      <p:sp>
        <p:nvSpPr>
          <p:cNvPr id="28" name="Text Box 81"/>
          <p:cNvSpPr txBox="1">
            <a:spLocks noChangeArrowheads="1"/>
          </p:cNvSpPr>
          <p:nvPr/>
        </p:nvSpPr>
        <p:spPr bwMode="gray">
          <a:xfrm>
            <a:off x="6405744" y="1623090"/>
            <a:ext cx="2711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30" name="Text Box 81"/>
          <p:cNvSpPr txBox="1">
            <a:spLocks noChangeArrowheads="1"/>
          </p:cNvSpPr>
          <p:nvPr/>
        </p:nvSpPr>
        <p:spPr bwMode="gray">
          <a:xfrm>
            <a:off x="6202097" y="1361480"/>
            <a:ext cx="2795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Здравоохранение</a:t>
            </a:r>
            <a:r>
              <a:rPr lang="ru-RU" sz="2800" dirty="0" smtClean="0">
                <a:solidFill>
                  <a:srgbClr val="020A53"/>
                </a:solidFill>
                <a:latin typeface="Arial Black" pitchFamily="34" charset="0"/>
                <a:ea typeface="Times New Roman"/>
              </a:rPr>
              <a:t>    </a:t>
            </a:r>
            <a:endParaRPr lang="ru-RU" sz="2800" dirty="0">
              <a:solidFill>
                <a:srgbClr val="020A53"/>
              </a:solidFill>
              <a:latin typeface="Arial Black" pitchFamily="34" charset="0"/>
              <a:ea typeface="Times New Roman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gray">
          <a:xfrm>
            <a:off x="6270901" y="5040389"/>
            <a:ext cx="2727052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ООО «</a:t>
            </a:r>
            <a:r>
              <a:rPr lang="ru-RU" sz="1300" dirty="0" err="1" smtClean="0">
                <a:solidFill>
                  <a:srgbClr val="020A53"/>
                </a:solidFill>
                <a:latin typeface="Arial Black" pitchFamily="34" charset="0"/>
              </a:rPr>
              <a:t>Стомотология</a:t>
            </a:r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»</a:t>
            </a:r>
          </a:p>
          <a:p>
            <a:r>
              <a:rPr lang="ru-RU" sz="1300" dirty="0" err="1" smtClean="0">
                <a:solidFill>
                  <a:srgbClr val="020A53"/>
                </a:solidFill>
                <a:latin typeface="Arial Black" pitchFamily="34" charset="0"/>
              </a:rPr>
              <a:t>стомотологические</a:t>
            </a:r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 услуги</a:t>
            </a:r>
          </a:p>
          <a:p>
            <a:endParaRPr lang="ru-RU" sz="13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ООО «Центр </a:t>
            </a:r>
            <a:r>
              <a:rPr lang="ru-RU" sz="1300" dirty="0" err="1" smtClean="0">
                <a:solidFill>
                  <a:srgbClr val="020A53"/>
                </a:solidFill>
                <a:latin typeface="Arial Black" pitchFamily="34" charset="0"/>
              </a:rPr>
              <a:t>ультразвкуковой</a:t>
            </a:r>
            <a:r>
              <a:rPr lang="ru-RU" sz="1300" dirty="0" smtClean="0">
                <a:solidFill>
                  <a:srgbClr val="020A53"/>
                </a:solidFill>
                <a:latin typeface="Arial Black" pitchFamily="34" charset="0"/>
              </a:rPr>
              <a:t> диагностики»</a:t>
            </a:r>
          </a:p>
          <a:p>
            <a:endParaRPr lang="ru-RU" sz="1300" dirty="0" smtClean="0">
              <a:solidFill>
                <a:srgbClr val="020A53"/>
              </a:solidFill>
              <a:latin typeface="Arial Black" pitchFamily="34" charset="0"/>
            </a:endParaRPr>
          </a:p>
        </p:txBody>
      </p:sp>
      <p:pic>
        <p:nvPicPr>
          <p:cNvPr id="31" name="Picture 5" descr="ДК Грачев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44" y="1267374"/>
            <a:ext cx="1275535" cy="60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2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Малое и среднее предпринимательство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835880" y="1065843"/>
            <a:ext cx="3910289" cy="1307111"/>
            <a:chOff x="1880" y="1824"/>
            <a:chExt cx="2036" cy="1958"/>
          </a:xfrm>
        </p:grpSpPr>
        <p:sp>
          <p:nvSpPr>
            <p:cNvPr id="39940" name="AutoShape 4"/>
            <p:cNvSpPr>
              <a:spLocks noChangeArrowheads="1"/>
            </p:cNvSpPr>
            <p:nvPr/>
          </p:nvSpPr>
          <p:spPr bwMode="gray">
            <a:xfrm rot="14270537" flipH="1">
              <a:off x="1797" y="3304"/>
              <a:ext cx="561" cy="396"/>
            </a:xfrm>
            <a:prstGeom prst="upArrow">
              <a:avLst>
                <a:gd name="adj1" fmla="val 33895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gray">
            <a:xfrm rot="6456717" flipH="1">
              <a:off x="3488" y="3123"/>
              <a:ext cx="450" cy="406"/>
            </a:xfrm>
            <a:prstGeom prst="upArrow">
              <a:avLst>
                <a:gd name="adj1" fmla="val 52181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5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8" name="Oval 12"/>
            <p:cNvSpPr>
              <a:spLocks noChangeArrowheads="1"/>
            </p:cNvSpPr>
            <p:nvPr/>
          </p:nvSpPr>
          <p:spPr bwMode="gray">
            <a:xfrm>
              <a:off x="2279" y="2083"/>
              <a:ext cx="1262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50" name="AutoShape 14"/>
          <p:cNvSpPr>
            <a:spLocks noChangeArrowheads="1"/>
          </p:cNvSpPr>
          <p:nvPr/>
        </p:nvSpPr>
        <p:spPr bwMode="gray">
          <a:xfrm>
            <a:off x="6773343" y="1616906"/>
            <a:ext cx="2112915" cy="105414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gray">
          <a:xfrm>
            <a:off x="333796" y="1558121"/>
            <a:ext cx="2523389" cy="98438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gray">
          <a:xfrm>
            <a:off x="3573599" y="1358066"/>
            <a:ext cx="25362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261субъект </a:t>
            </a:r>
          </a:p>
          <a:p>
            <a:pPr algn="ctr" eaLnBrk="0" hangingPunct="0"/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малого предпринимательства и </a:t>
            </a:r>
          </a:p>
          <a:p>
            <a:pPr algn="ctr" eaLnBrk="0" hangingPunct="0"/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58 </a:t>
            </a:r>
            <a:r>
              <a:rPr lang="ru-RU" sz="1000" b="1" dirty="0" err="1" smtClean="0">
                <a:solidFill>
                  <a:srgbClr val="FFFFFF"/>
                </a:solidFill>
                <a:latin typeface="Arial Black" pitchFamily="34" charset="0"/>
              </a:rPr>
              <a:t>самозанятых</a:t>
            </a:r>
            <a:endParaRPr lang="en-US" sz="10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gray">
          <a:xfrm>
            <a:off x="560516" y="1955051"/>
            <a:ext cx="1968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FFFFFF"/>
                </a:solidFill>
                <a:latin typeface="Arial Black" pitchFamily="34" charset="0"/>
              </a:rPr>
              <a:t>27</a:t>
            </a:r>
            <a:r>
              <a:rPr lang="ru-RU" sz="1200" dirty="0" smtClean="0">
                <a:solidFill>
                  <a:srgbClr val="FFFFFF"/>
                </a:solidFill>
                <a:latin typeface="Arial Black" pitchFamily="34" charset="0"/>
              </a:rPr>
              <a:t>малых </a:t>
            </a:r>
            <a:r>
              <a:rPr lang="ru-RU" sz="1200" dirty="0">
                <a:solidFill>
                  <a:srgbClr val="FFFFFF"/>
                </a:solidFill>
                <a:latin typeface="Arial Black" pitchFamily="34" charset="0"/>
              </a:rPr>
              <a:t>и средних </a:t>
            </a:r>
            <a:endParaRPr lang="ru-RU" sz="1200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1200" dirty="0" smtClean="0">
                <a:solidFill>
                  <a:srgbClr val="FFFFFF"/>
                </a:solidFill>
                <a:latin typeface="Arial Black" pitchFamily="34" charset="0"/>
              </a:rPr>
              <a:t>предприятий</a:t>
            </a:r>
            <a:endParaRPr lang="en-US" sz="12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6517262" y="1913143"/>
            <a:ext cx="2351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FFFFFF"/>
                </a:solidFill>
                <a:latin typeface="Arial Black" pitchFamily="34" charset="0"/>
              </a:rPr>
              <a:t>234 </a:t>
            </a:r>
            <a:r>
              <a:rPr lang="ru-RU" sz="1200" dirty="0">
                <a:solidFill>
                  <a:srgbClr val="FFFFFF"/>
                </a:solidFill>
                <a:latin typeface="Arial Black" pitchFamily="34" charset="0"/>
              </a:rPr>
              <a:t>индивидуальных </a:t>
            </a:r>
            <a:r>
              <a:rPr lang="ru-RU" sz="1200" dirty="0" smtClean="0">
                <a:solidFill>
                  <a:srgbClr val="FFFFFF"/>
                </a:solidFill>
                <a:latin typeface="Arial Black" pitchFamily="34" charset="0"/>
              </a:rPr>
              <a:t>предпринимателя</a:t>
            </a:r>
            <a:endParaRPr lang="ru-RU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588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57" y="1036303"/>
            <a:ext cx="747775" cy="73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25256" y="1192663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1000" dirty="0" smtClean="0">
                <a:solidFill>
                  <a:srgbClr val="000000"/>
                </a:solidFill>
                <a:latin typeface="Arial Black" pitchFamily="34" charset="0"/>
              </a:rPr>
              <a:t>2020 </a:t>
            </a:r>
          </a:p>
          <a:p>
            <a:pPr algn="ctr" eaLnBrk="0" hangingPunct="0"/>
            <a:r>
              <a:rPr lang="ru-RU" sz="1000" dirty="0" smtClean="0">
                <a:solidFill>
                  <a:srgbClr val="000000"/>
                </a:solidFill>
                <a:latin typeface="Arial Black" pitchFamily="34" charset="0"/>
              </a:rPr>
              <a:t>год</a:t>
            </a:r>
            <a:endParaRPr lang="en-US" sz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36" y="2272946"/>
            <a:ext cx="395415" cy="49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0517" flipH="1">
            <a:off x="1197760" y="2441119"/>
            <a:ext cx="536515" cy="4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83" y="2253492"/>
            <a:ext cx="2311674" cy="8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02555" y="2164698"/>
            <a:ext cx="507474" cy="60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21"/>
          <p:cNvSpPr txBox="1">
            <a:spLocks noChangeArrowheads="1"/>
          </p:cNvSpPr>
          <p:nvPr/>
        </p:nvSpPr>
        <p:spPr bwMode="gray">
          <a:xfrm>
            <a:off x="3884835" y="2466926"/>
            <a:ext cx="20569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FFFFFF"/>
                </a:solidFill>
                <a:latin typeface="Arial Black" pitchFamily="34" charset="0"/>
              </a:rPr>
              <a:t> занято 1082 человек</a:t>
            </a:r>
            <a:endParaRPr lang="en-US" sz="12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8" name="Freeform 3"/>
          <p:cNvSpPr>
            <a:spLocks noEditPoints="1"/>
          </p:cNvSpPr>
          <p:nvPr/>
        </p:nvSpPr>
        <p:spPr bwMode="gray">
          <a:xfrm rot="21084831">
            <a:off x="2279120" y="4508068"/>
            <a:ext cx="5914732" cy="1655237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gray">
          <a:xfrm>
            <a:off x="7596335" y="3853990"/>
            <a:ext cx="1362893" cy="1863576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gray">
          <a:xfrm>
            <a:off x="4211960" y="5554855"/>
            <a:ext cx="1665876" cy="12747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gray">
          <a:xfrm>
            <a:off x="3934734" y="3280519"/>
            <a:ext cx="2204533" cy="170854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gray">
          <a:xfrm>
            <a:off x="1822547" y="4785778"/>
            <a:ext cx="1891035" cy="168732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2581199" y="2976445"/>
            <a:ext cx="1020990" cy="8542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44" name="AutoShape 16"/>
          <p:cNvCxnSpPr>
            <a:cxnSpLocks noChangeShapeType="1"/>
          </p:cNvCxnSpPr>
          <p:nvPr/>
        </p:nvCxnSpPr>
        <p:spPr bwMode="auto">
          <a:xfrm flipH="1">
            <a:off x="587427" y="2976445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224956" y="2766179"/>
            <a:ext cx="308129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 smtClean="0">
                <a:solidFill>
                  <a:srgbClr val="FFFFFF"/>
                </a:solidFill>
                <a:latin typeface="Arial Black" pitchFamily="34" charset="0"/>
              </a:rPr>
              <a:t>По видам экономической деятельности</a:t>
            </a:r>
            <a:endParaRPr lang="en-US" sz="1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gray">
          <a:xfrm>
            <a:off x="4002361" y="3796235"/>
            <a:ext cx="152738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FFFFFF"/>
                </a:solidFill>
                <a:latin typeface="Verdana" pitchFamily="34" charset="0"/>
              </a:rPr>
              <a:t>40,7%</a:t>
            </a:r>
          </a:p>
          <a:p>
            <a:pPr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с</a:t>
            </a:r>
            <a:r>
              <a:rPr lang="ru-RU" sz="1000" dirty="0" smtClean="0">
                <a:solidFill>
                  <a:srgbClr val="FFFFFF"/>
                </a:solidFill>
                <a:latin typeface="Arial Black" pitchFamily="34" charset="0"/>
              </a:rPr>
              <a:t>ельское хозяйство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gray">
          <a:xfrm>
            <a:off x="4767017" y="5717566"/>
            <a:ext cx="1542131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FFFFFF"/>
                </a:solidFill>
                <a:latin typeface="Verdana" pitchFamily="34" charset="0"/>
              </a:rPr>
              <a:t>40,7%</a:t>
            </a:r>
          </a:p>
          <a:p>
            <a:pPr eaLnBrk="0" hangingPunct="0"/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транспортировка </a:t>
            </a:r>
            <a:r>
              <a:rPr lang="ru-RU" sz="1000" b="1" dirty="0">
                <a:solidFill>
                  <a:srgbClr val="FFFFFF"/>
                </a:solidFill>
                <a:latin typeface="Arial Black" pitchFamily="34" charset="0"/>
              </a:rPr>
              <a:t>и </a:t>
            </a:r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хранение;</a:t>
            </a:r>
          </a:p>
          <a:p>
            <a:pPr eaLnBrk="0" hangingPunct="0"/>
            <a:r>
              <a:rPr lang="ru-RU" sz="1000" dirty="0" smtClean="0">
                <a:solidFill>
                  <a:srgbClr val="FFFFFF"/>
                </a:solidFill>
                <a:latin typeface="Arial Black" pitchFamily="34" charset="0"/>
              </a:rPr>
              <a:t> прочие сферы деятельности;</a:t>
            </a:r>
            <a:endParaRPr lang="ru-RU" sz="1000" dirty="0">
              <a:solidFill>
                <a:srgbClr val="FFFFFF"/>
              </a:solidFill>
              <a:latin typeface="Arial Black" pitchFamily="34" charset="0"/>
            </a:endParaRPr>
          </a:p>
          <a:p>
            <a:pPr eaLnBrk="0" hangingPunct="0"/>
            <a:endParaRPr lang="ru-RU" dirty="0">
              <a:solidFill>
                <a:srgbClr val="FFFFFF"/>
              </a:solidFill>
              <a:latin typeface="Verdana" pitchFamily="34" charset="0"/>
            </a:endParaRPr>
          </a:p>
          <a:p>
            <a:pPr eaLnBrk="0" hangingPunct="0"/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gray">
          <a:xfrm>
            <a:off x="1918690" y="5716037"/>
            <a:ext cx="1040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FFFFFF"/>
                </a:solidFill>
                <a:latin typeface="Verdana" pitchFamily="34" charset="0"/>
              </a:rPr>
              <a:t>11,1% </a:t>
            </a:r>
          </a:p>
          <a:p>
            <a:pPr eaLnBrk="0" hangingPunct="0"/>
            <a:r>
              <a:rPr lang="ru-RU" sz="1000" dirty="0" smtClean="0">
                <a:solidFill>
                  <a:srgbClr val="FFFFFF"/>
                </a:solidFill>
                <a:latin typeface="Arial Black" pitchFamily="34" charset="0"/>
              </a:rPr>
              <a:t>торговля</a:t>
            </a:r>
            <a:endParaRPr lang="en-US" sz="1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gray">
          <a:xfrm>
            <a:off x="7092280" y="3853989"/>
            <a:ext cx="1776527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817" dir="27080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FFFFFF"/>
                </a:solidFill>
                <a:latin typeface="Verdana" pitchFamily="34" charset="0"/>
              </a:rPr>
              <a:t>7,4%</a:t>
            </a:r>
          </a:p>
          <a:p>
            <a:pPr eaLnBrk="0" hangingPunct="0"/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обеспечении </a:t>
            </a:r>
            <a:r>
              <a:rPr lang="ru-RU" sz="1000" b="1" dirty="0">
                <a:solidFill>
                  <a:srgbClr val="FFFFFF"/>
                </a:solidFill>
                <a:latin typeface="Arial Black" pitchFamily="34" charset="0"/>
              </a:rPr>
              <a:t>электрической </a:t>
            </a:r>
            <a:endParaRPr lang="ru-RU" sz="1000" b="1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eaLnBrk="0" hangingPunct="0"/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энергией</a:t>
            </a:r>
            <a:r>
              <a:rPr lang="ru-RU" sz="1000" b="1" dirty="0">
                <a:solidFill>
                  <a:srgbClr val="FFFFFF"/>
                </a:solidFill>
                <a:latin typeface="Arial Black" pitchFamily="34" charset="0"/>
              </a:rPr>
              <a:t>, газом и </a:t>
            </a:r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паром;</a:t>
            </a:r>
          </a:p>
          <a:p>
            <a:pPr eaLnBrk="0" hangingPunct="0"/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деятельность </a:t>
            </a:r>
            <a:r>
              <a:rPr lang="ru-RU" sz="1000" b="1" dirty="0">
                <a:solidFill>
                  <a:srgbClr val="FFFFFF"/>
                </a:solidFill>
                <a:latin typeface="Arial Black" pitchFamily="34" charset="0"/>
              </a:rPr>
              <a:t>по операциям </a:t>
            </a:r>
            <a:endParaRPr lang="ru-RU" sz="1000" b="1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eaLnBrk="0" hangingPunct="0"/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с </a:t>
            </a:r>
            <a:r>
              <a:rPr lang="ru-RU" sz="1000" b="1" dirty="0">
                <a:solidFill>
                  <a:srgbClr val="FFFFFF"/>
                </a:solidFill>
                <a:latin typeface="Arial Black" pitchFamily="34" charset="0"/>
              </a:rPr>
              <a:t>недвижимым </a:t>
            </a:r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имуществом;</a:t>
            </a:r>
            <a:endParaRPr lang="ru-RU" sz="1000" b="1" dirty="0">
              <a:solidFill>
                <a:srgbClr val="FFFFFF"/>
              </a:solidFill>
              <a:latin typeface="Arial Black" pitchFamily="34" charset="0"/>
            </a:endParaRPr>
          </a:p>
          <a:p>
            <a:pPr eaLnBrk="0" hangingPunct="0"/>
            <a:r>
              <a:rPr lang="ru-RU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FFFFFF"/>
              </a:solidFill>
              <a:latin typeface="Arial Black" pitchFamily="34" charset="0"/>
            </a:endParaRPr>
          </a:p>
          <a:p>
            <a:pPr eaLnBrk="0" hangingPunct="0"/>
            <a:endParaRPr lang="ru-RU" b="1" dirty="0">
              <a:solidFill>
                <a:srgbClr val="FFFFFF"/>
              </a:solidFill>
              <a:latin typeface="Arial Black" pitchFamily="34" charset="0"/>
            </a:endParaRPr>
          </a:p>
          <a:p>
            <a:pPr eaLnBrk="0" hangingPunct="0"/>
            <a:endParaRPr lang="ru-RU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0" hangingPunct="0"/>
            <a:endParaRPr lang="ru-RU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0" hangingPunct="0"/>
            <a:endParaRPr lang="ru-RU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0" hangingPunct="0"/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956" y="3853989"/>
            <a:ext cx="21147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инфраструктура поддержки</a:t>
            </a:r>
          </a:p>
          <a:p>
            <a:pPr lvl="0"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Совет по развитию малого и среднего предпринимательства при администрации муниципального образования Грачевский район Оренбургской области</a:t>
            </a:r>
          </a:p>
          <a:p>
            <a:pPr lvl="0" eaLnBrk="0" hangingPunct="0"/>
            <a:endParaRPr lang="ru-RU" sz="1000" dirty="0">
              <a:solidFill>
                <a:srgbClr val="FFFFFF"/>
              </a:solidFill>
              <a:latin typeface="Arial Black" pitchFamily="34" charset="0"/>
            </a:endParaRPr>
          </a:p>
          <a:p>
            <a:pPr lvl="0" eaLnBrk="0" hangingPunct="0"/>
            <a:r>
              <a:rPr lang="ru-RU" sz="1000" dirty="0">
                <a:solidFill>
                  <a:srgbClr val="FFFFFF"/>
                </a:solidFill>
                <a:latin typeface="Arial Black" pitchFamily="34" charset="0"/>
              </a:rPr>
              <a:t>Центр поддержки малого предпринимательства на базе районной библиотеки</a:t>
            </a:r>
          </a:p>
          <a:p>
            <a:pPr lvl="0" algn="ctr" eaLnBrk="0" hangingPunct="0"/>
            <a:endParaRPr lang="en-US" sz="12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Arial Black" pitchFamily="34" charset="0"/>
              </a:rPr>
              <a:t>Грачевский район</a:t>
            </a:r>
            <a:endParaRPr lang="ru-RU" sz="2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4452498" y="2995613"/>
            <a:ext cx="4080488" cy="3601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Кафе «</a:t>
            </a:r>
            <a:r>
              <a:rPr lang="ru-RU" i="1" dirty="0" smtClean="0">
                <a:solidFill>
                  <a:srgbClr val="0E2368"/>
                </a:solidFill>
                <a:latin typeface="+mn-lt"/>
              </a:rPr>
              <a:t>Родничок»</a:t>
            </a:r>
          </a:p>
          <a:p>
            <a:pPr algn="ctr" eaLnBrk="0" hangingPunct="0"/>
            <a:r>
              <a:rPr lang="ru-RU" i="1" dirty="0" smtClean="0">
                <a:solidFill>
                  <a:srgbClr val="0E2368"/>
                </a:solidFill>
                <a:latin typeface="+mn-lt"/>
              </a:rPr>
              <a:t>с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. Грачевка,  </a:t>
            </a:r>
            <a:r>
              <a:rPr lang="ru-RU" i="1" dirty="0" smtClean="0">
                <a:solidFill>
                  <a:srgbClr val="0E2368"/>
                </a:solidFill>
                <a:latin typeface="+mn-lt"/>
              </a:rPr>
              <a:t>ул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. Советская, 16 е</a:t>
            </a:r>
          </a:p>
          <a:p>
            <a:pPr algn="ctr" eaLnBrk="0" hangingPunct="0"/>
            <a:r>
              <a:rPr lang="ru-RU" i="1" dirty="0" smtClean="0">
                <a:solidFill>
                  <a:srgbClr val="0E2368"/>
                </a:solidFill>
                <a:latin typeface="+mn-lt"/>
              </a:rPr>
              <a:t>Кафе 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«Встреча»	</a:t>
            </a:r>
            <a:endParaRPr lang="ru-RU" i="1" dirty="0" smtClean="0">
              <a:solidFill>
                <a:srgbClr val="0E2368"/>
              </a:solidFill>
              <a:latin typeface="+mn-lt"/>
            </a:endParaRPr>
          </a:p>
          <a:p>
            <a:pPr algn="ctr" eaLnBrk="0" hangingPunct="0"/>
            <a:r>
              <a:rPr lang="ru-RU" i="1" dirty="0" smtClean="0">
                <a:solidFill>
                  <a:srgbClr val="0E2368"/>
                </a:solidFill>
                <a:latin typeface="+mn-lt"/>
              </a:rPr>
              <a:t>с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. Грачевка, ул. Пушкина, 21 а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Кафе «Сказка»	</a:t>
            </a:r>
            <a:endParaRPr lang="ru-RU" i="1" dirty="0" smtClean="0">
              <a:solidFill>
                <a:srgbClr val="0E2368"/>
              </a:solidFill>
              <a:latin typeface="+mn-lt"/>
            </a:endParaRPr>
          </a:p>
          <a:p>
            <a:pPr algn="ctr" eaLnBrk="0" hangingPunct="0"/>
            <a:r>
              <a:rPr lang="ru-RU" i="1" dirty="0" smtClean="0">
                <a:solidFill>
                  <a:srgbClr val="0E2368"/>
                </a:solidFill>
                <a:latin typeface="+mn-lt"/>
              </a:rPr>
              <a:t>с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. Грачевка, ул. Советская, 10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Кафе «Марио»	</a:t>
            </a:r>
            <a:endParaRPr lang="ru-RU" i="1" dirty="0" smtClean="0">
              <a:solidFill>
                <a:srgbClr val="0E2368"/>
              </a:solidFill>
              <a:latin typeface="+mn-lt"/>
            </a:endParaRPr>
          </a:p>
          <a:p>
            <a:pPr algn="ctr" eaLnBrk="0" hangingPunct="0"/>
            <a:r>
              <a:rPr lang="ru-RU" i="1" dirty="0" smtClean="0">
                <a:solidFill>
                  <a:srgbClr val="0E2368"/>
                </a:solidFill>
                <a:latin typeface="+mn-lt"/>
              </a:rPr>
              <a:t>с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. Грачевка, ул. Ленинградская, 29</a:t>
            </a:r>
          </a:p>
          <a:p>
            <a:pPr algn="ctr" eaLnBrk="0" hangingPunct="0"/>
            <a:r>
              <a:rPr lang="ru-RU" i="1" dirty="0">
                <a:solidFill>
                  <a:srgbClr val="0E2368"/>
                </a:solidFill>
                <a:latin typeface="+mn-lt"/>
              </a:rPr>
              <a:t>Банкетный зал «Грачевский»	</a:t>
            </a:r>
            <a:endParaRPr lang="ru-RU" i="1" dirty="0" smtClean="0">
              <a:solidFill>
                <a:srgbClr val="0E2368"/>
              </a:solidFill>
              <a:latin typeface="+mn-lt"/>
            </a:endParaRPr>
          </a:p>
          <a:p>
            <a:pPr algn="ctr" eaLnBrk="0" hangingPunct="0"/>
            <a:r>
              <a:rPr lang="ru-RU" i="1" dirty="0" smtClean="0">
                <a:solidFill>
                  <a:srgbClr val="0E2368"/>
                </a:solidFill>
                <a:latin typeface="+mn-lt"/>
              </a:rPr>
              <a:t>с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. Грачевка, ул. Зеленая, 31</a:t>
            </a: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213678" y="2252772"/>
            <a:ext cx="3795626" cy="45217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E2368"/>
                </a:solidFill>
                <a:latin typeface="+mn-lt"/>
              </a:rPr>
              <a:t>Гостиницы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с</a:t>
            </a:r>
            <a:r>
              <a:rPr lang="ru-RU" i="1" dirty="0" smtClean="0">
                <a:solidFill>
                  <a:srgbClr val="0E2368"/>
                </a:solidFill>
                <a:latin typeface="+mn-lt"/>
              </a:rPr>
              <a:t>. Грачевка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ул. Майская, 24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Тел.: 8(35344) 2-11-76,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E-</a:t>
            </a:r>
            <a:r>
              <a:rPr lang="ru-RU" i="1" dirty="0" err="1">
                <a:solidFill>
                  <a:srgbClr val="0E2368"/>
                </a:solidFill>
                <a:latin typeface="+mn-lt"/>
              </a:rPr>
              <a:t>mail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:  </a:t>
            </a:r>
            <a:r>
              <a:rPr lang="ru-RU" i="1" dirty="0" smtClean="0">
                <a:solidFill>
                  <a:srgbClr val="0E2368"/>
                </a:solidFill>
                <a:latin typeface="+mn-lt"/>
                <a:hlinkClick r:id="rId2"/>
              </a:rPr>
              <a:t>ovi-zit76@yandex.ru</a:t>
            </a:r>
            <a:endParaRPr lang="ru-RU" i="1" dirty="0" smtClean="0">
              <a:solidFill>
                <a:srgbClr val="0E2368"/>
              </a:solidFill>
              <a:latin typeface="+mn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i="1" dirty="0" smtClean="0">
              <a:solidFill>
                <a:srgbClr val="0E2368"/>
              </a:solidFill>
              <a:latin typeface="+mn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E2368"/>
                </a:solidFill>
                <a:latin typeface="+mn-lt"/>
              </a:rPr>
              <a:t>Гостиница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E2368"/>
                </a:solidFill>
                <a:latin typeface="+mn-lt"/>
              </a:rPr>
              <a:t>с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. Грачевка,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ул. Чапаева, 15</a:t>
            </a:r>
            <a:r>
              <a:rPr lang="ru-RU" i="1" dirty="0" smtClean="0">
                <a:solidFill>
                  <a:srgbClr val="0E2368"/>
                </a:solidFill>
                <a:latin typeface="+mn-lt"/>
              </a:rPr>
              <a:t>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E2368"/>
                </a:solidFill>
                <a:latin typeface="+mn-lt"/>
              </a:rPr>
              <a:t>тел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: </a:t>
            </a:r>
            <a:r>
              <a:rPr lang="ru-RU" i="1" dirty="0" smtClean="0">
                <a:solidFill>
                  <a:srgbClr val="0E2368"/>
                </a:solidFill>
                <a:latin typeface="+mn-lt"/>
              </a:rPr>
              <a:t>89033999094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i="1" dirty="0" smtClean="0">
              <a:solidFill>
                <a:srgbClr val="0E2368"/>
              </a:solidFill>
              <a:latin typeface="+mn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E2368"/>
                </a:solidFill>
                <a:latin typeface="+mn-lt"/>
              </a:rPr>
              <a:t>Санаторий 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«Рябинушка» </a:t>
            </a:r>
            <a:endParaRPr lang="ru-RU" i="1" dirty="0" smtClean="0">
              <a:solidFill>
                <a:srgbClr val="0E2368"/>
              </a:solidFill>
              <a:latin typeface="+mn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E2368"/>
                </a:solidFill>
                <a:latin typeface="+mn-lt"/>
              </a:rPr>
              <a:t>с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. Грачевка,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ул. </a:t>
            </a:r>
            <a:r>
              <a:rPr lang="ru-RU" i="1" dirty="0" smtClean="0">
                <a:solidFill>
                  <a:srgbClr val="0E2368"/>
                </a:solidFill>
                <a:latin typeface="+mn-lt"/>
              </a:rPr>
              <a:t>Пролетарская, 105</a:t>
            </a:r>
            <a:r>
              <a:rPr lang="ru-RU" i="1" dirty="0">
                <a:solidFill>
                  <a:srgbClr val="0E2368"/>
                </a:solidFill>
                <a:latin typeface="+mn-lt"/>
              </a:rPr>
              <a:t>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i="1" dirty="0">
                <a:solidFill>
                  <a:srgbClr val="0E2368"/>
                </a:solidFill>
                <a:latin typeface="+mn-lt"/>
              </a:rPr>
              <a:t>тел: </a:t>
            </a:r>
            <a:r>
              <a:rPr lang="ru-RU" i="1" dirty="0" smtClean="0">
                <a:solidFill>
                  <a:srgbClr val="0E2368"/>
                </a:solidFill>
                <a:latin typeface="+mn-lt"/>
              </a:rPr>
              <a:t>8(35344) 2-17-45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i="1" dirty="0">
              <a:solidFill>
                <a:srgbClr val="0E2368"/>
              </a:solidFill>
              <a:latin typeface="+mn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>
              <a:solidFill>
                <a:srgbClr val="0E2368"/>
              </a:solidFill>
            </a:endParaRPr>
          </a:p>
        </p:txBody>
      </p:sp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5" name="Freeform 23"/>
          <p:cNvSpPr>
            <a:spLocks/>
          </p:cNvSpPr>
          <p:nvPr/>
        </p:nvSpPr>
        <p:spPr bwMode="gray">
          <a:xfrm rot="15722587">
            <a:off x="1705897" y="184384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7" name="Freeform 25"/>
          <p:cNvSpPr>
            <a:spLocks/>
          </p:cNvSpPr>
          <p:nvPr/>
        </p:nvSpPr>
        <p:spPr bwMode="gray">
          <a:xfrm rot="5400000" flipH="1">
            <a:off x="5874339" y="1848657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187893" y="1050081"/>
            <a:ext cx="4075210" cy="995931"/>
            <a:chOff x="1997" y="1314"/>
            <a:chExt cx="1889" cy="1009"/>
          </a:xfrm>
        </p:grpSpPr>
        <p:grpSp>
          <p:nvGrpSpPr>
            <p:cNvPr id="44059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4060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gray">
          <a:xfrm>
            <a:off x="379103" y="1253093"/>
            <a:ext cx="3230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  <a:latin typeface="Arial Black" pitchFamily="34" charset="0"/>
              </a:rPr>
              <a:t>Гостиничная инфраструктура</a:t>
            </a:r>
            <a:endParaRPr lang="ru-RU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4406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4402476" y="1079692"/>
            <a:ext cx="4587647" cy="943836"/>
            <a:chOff x="1997" y="1314"/>
            <a:chExt cx="1889" cy="1009"/>
          </a:xfrm>
        </p:grpSpPr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8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0" name="Text Box 34"/>
          <p:cNvSpPr txBox="1">
            <a:spLocks noChangeArrowheads="1"/>
          </p:cNvSpPr>
          <p:nvPr/>
        </p:nvSpPr>
        <p:spPr bwMode="gray">
          <a:xfrm>
            <a:off x="5366296" y="1241518"/>
            <a:ext cx="25795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  <a:latin typeface="Arial Black" pitchFamily="34" charset="0"/>
              </a:rPr>
              <a:t>Общественное питание</a:t>
            </a:r>
            <a:endParaRPr lang="ru-RU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4913" y="2145050"/>
            <a:ext cx="13674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800" dirty="0" smtClean="0">
                <a:solidFill>
                  <a:srgbClr val="020A53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.</a:t>
            </a:r>
            <a:endParaRPr lang="ru-RU" sz="800" dirty="0">
              <a:solidFill>
                <a:srgbClr val="020A53"/>
              </a:solidFill>
              <a:latin typeface="Arial Black" pitchFamily="34" charset="0"/>
              <a:ea typeface="Times New Roman"/>
              <a:cs typeface="Times New Roman" pitchFamily="18" charset="0"/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0" y="2231600"/>
            <a:ext cx="2422691" cy="71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27386" y="2412027"/>
            <a:ext cx="2216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000" dirty="0">
                <a:solidFill>
                  <a:srgbClr val="020A53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Оборот общественного питания </a:t>
            </a:r>
            <a:r>
              <a:rPr lang="ru-RU" sz="1000" dirty="0" smtClean="0">
                <a:solidFill>
                  <a:srgbClr val="020A53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за 2019 </a:t>
            </a:r>
            <a:r>
              <a:rPr lang="ru-RU" sz="1000" dirty="0">
                <a:solidFill>
                  <a:srgbClr val="020A53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год </a:t>
            </a:r>
            <a:r>
              <a:rPr lang="ru-RU" sz="1000" dirty="0" smtClean="0">
                <a:solidFill>
                  <a:srgbClr val="020A53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29,5млн</a:t>
            </a:r>
            <a:r>
              <a:rPr lang="ru-RU" sz="1000" dirty="0">
                <a:solidFill>
                  <a:srgbClr val="020A53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20A53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руб.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41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0461" y="-1"/>
            <a:ext cx="7514339" cy="1700809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Нормативно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правовые акты регламентирующие инвестиционный процесс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blackWhite">
          <a:xfrm>
            <a:off x="232953" y="1230263"/>
            <a:ext cx="4086685" cy="192280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200" dirty="0">
              <a:latin typeface="Arial Black" pitchFamily="34" charset="0"/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blackWhite">
          <a:xfrm>
            <a:off x="159590" y="3153067"/>
            <a:ext cx="4233410" cy="188761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000" dirty="0">
              <a:latin typeface="Arial Black" pitchFamily="34" charset="0"/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blackWhite">
          <a:xfrm rot="10800000" flipV="1">
            <a:off x="4641338" y="3719722"/>
            <a:ext cx="4117315" cy="178583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5004049" y="1988840"/>
            <a:ext cx="3886744" cy="288032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06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3090" y="3224797"/>
            <a:ext cx="400654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00" dirty="0">
                <a:latin typeface="Arial Black" pitchFamily="34" charset="0"/>
              </a:rPr>
              <a:t>Постановление администрации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муниципального образования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Грачевский район Оренбургской области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от   </a:t>
            </a:r>
            <a:r>
              <a:rPr lang="ru-RU" sz="1000" dirty="0" smtClean="0">
                <a:latin typeface="Arial Black" pitchFamily="34" charset="0"/>
              </a:rPr>
              <a:t>08.12.2015 №789-п  «Об утверждении </a:t>
            </a:r>
            <a:r>
              <a:rPr lang="ru-RU" sz="1200" dirty="0" smtClean="0">
                <a:latin typeface="Arial Black" pitchFamily="34" charset="0"/>
              </a:rPr>
              <a:t>Положения «Об инвестиционной деятельности на </a:t>
            </a:r>
            <a:r>
              <a:rPr lang="ru-RU" sz="1200" smtClean="0">
                <a:latin typeface="Arial Black" pitchFamily="34" charset="0"/>
              </a:rPr>
              <a:t>территории муниципального </a:t>
            </a:r>
            <a:r>
              <a:rPr lang="ru-RU" sz="1200" dirty="0" smtClean="0">
                <a:latin typeface="Arial Black" pitchFamily="34" charset="0"/>
              </a:rPr>
              <a:t>образования Грачевский район Оренбургской области, осуществляемой в форме капитальных вложений»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914232" y="3776905"/>
            <a:ext cx="385638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00" dirty="0">
                <a:latin typeface="Arial Black" pitchFamily="34" charset="0"/>
              </a:rPr>
              <a:t>Постановление администрации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муниципального образования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Грачевский район Оренбургской области</a:t>
            </a:r>
          </a:p>
          <a:p>
            <a:pPr algn="ctr" eaLnBrk="0" hangingPunct="0"/>
            <a:r>
              <a:rPr lang="ru-RU" sz="1200" dirty="0">
                <a:latin typeface="Arial Black" pitchFamily="34" charset="0"/>
              </a:rPr>
              <a:t>от  </a:t>
            </a:r>
            <a:r>
              <a:rPr lang="ru-RU" sz="1200" dirty="0" smtClean="0">
                <a:latin typeface="Arial Black" pitchFamily="34" charset="0"/>
              </a:rPr>
              <a:t>07.10.2015 №638-п «Об утверждении единого Регламента сопровождения инвестиционных проектов по принципу «одного окна» на территории муниципального образования Грачевский район Оренбургской области 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440091" y="1268335"/>
            <a:ext cx="367240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00" dirty="0">
                <a:latin typeface="Arial Black" pitchFamily="34" charset="0"/>
              </a:rPr>
              <a:t>Постановление администрации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муниципального образования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Грачевский район Оренбургской области</a:t>
            </a:r>
          </a:p>
          <a:p>
            <a:pPr algn="ctr" eaLnBrk="0" hangingPunct="0"/>
            <a:r>
              <a:rPr lang="ru-RU" sz="1200" dirty="0">
                <a:latin typeface="Arial Black" pitchFamily="34" charset="0"/>
              </a:rPr>
              <a:t>от  </a:t>
            </a:r>
            <a:r>
              <a:rPr lang="ru-RU" sz="1200" dirty="0" smtClean="0">
                <a:latin typeface="Arial Black" pitchFamily="34" charset="0"/>
              </a:rPr>
              <a:t>14.11.2018 № 637-п  «Об утверждении  муниципальной программы «Экономическое развитие Грачевского района  (муниципальной подпрограммы  Развитие инвестиционной деятельности  в </a:t>
            </a:r>
            <a:r>
              <a:rPr lang="ru-RU" sz="1200" dirty="0" err="1" smtClean="0">
                <a:latin typeface="Arial Black" pitchFamily="34" charset="0"/>
              </a:rPr>
              <a:t>Грачевском</a:t>
            </a:r>
            <a:r>
              <a:rPr lang="ru-RU" sz="1200" dirty="0" smtClean="0">
                <a:latin typeface="Arial Black" pitchFamily="34" charset="0"/>
              </a:rPr>
              <a:t> районе)</a:t>
            </a:r>
            <a:endParaRPr lang="en-US" sz="1200" dirty="0">
              <a:latin typeface="Arial Black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74" y="5589240"/>
            <a:ext cx="4521096" cy="148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1421" y="55055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1000" dirty="0">
                <a:latin typeface="Arial Black" pitchFamily="34" charset="0"/>
              </a:rPr>
              <a:t>Постановление администрации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муниципального образования</a:t>
            </a:r>
          </a:p>
          <a:p>
            <a:pPr algn="ctr" eaLnBrk="0" hangingPunct="0"/>
            <a:r>
              <a:rPr lang="ru-RU" sz="1000" dirty="0">
                <a:latin typeface="Arial Black" pitchFamily="34" charset="0"/>
              </a:rPr>
              <a:t> Грачевский район Оренбургской области</a:t>
            </a:r>
          </a:p>
          <a:p>
            <a:pPr algn="ctr" eaLnBrk="0" hangingPunct="0"/>
            <a:r>
              <a:rPr lang="ru-RU" sz="1200" dirty="0">
                <a:latin typeface="Arial Black" pitchFamily="34" charset="0"/>
              </a:rPr>
              <a:t>от </a:t>
            </a:r>
            <a:r>
              <a:rPr lang="ru-RU" sz="1200" dirty="0" smtClean="0">
                <a:latin typeface="Arial Black" pitchFamily="34" charset="0"/>
              </a:rPr>
              <a:t> 26.05.2015 «351-п «Об утверждении плана мероприятий «дорожной карты» по внедрению стандарта деятельности органов местного самоуправления по обеспечению благоприятного инвестиционного климата в </a:t>
            </a:r>
            <a:r>
              <a:rPr lang="ru-RU" sz="1200" dirty="0" err="1" smtClean="0">
                <a:latin typeface="Arial Black" pitchFamily="34" charset="0"/>
              </a:rPr>
              <a:t>Грачевском</a:t>
            </a:r>
            <a:r>
              <a:rPr lang="ru-RU" sz="1200" dirty="0" smtClean="0">
                <a:latin typeface="Arial Black" pitchFamily="34" charset="0"/>
              </a:rPr>
              <a:t> районе  </a:t>
            </a:r>
            <a:endParaRPr lang="en-US" sz="1200" dirty="0">
              <a:latin typeface="Arial Black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2089"/>
            <a:ext cx="4462810" cy="139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7955" y="1316856"/>
            <a:ext cx="4139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 smtClean="0">
                <a:latin typeface="Arial Black" pitchFamily="34" charset="0"/>
              </a:rPr>
              <a:t>Решение Совета Депутатов муниципального образования  </a:t>
            </a:r>
            <a:r>
              <a:rPr lang="ru-RU" sz="1200" dirty="0">
                <a:latin typeface="Arial Black" pitchFamily="34" charset="0"/>
              </a:rPr>
              <a:t>Грачевский район Оренбургской </a:t>
            </a:r>
            <a:r>
              <a:rPr lang="ru-RU" sz="1200" dirty="0" smtClean="0">
                <a:latin typeface="Arial Black" pitchFamily="34" charset="0"/>
              </a:rPr>
              <a:t>области от  15.11.2011 №90-рс  «Об утверждении стратегии развития Грачевского района до 2020 года и на период до 2030 года» 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blackWhite">
          <a:xfrm>
            <a:off x="410460" y="5301208"/>
            <a:ext cx="3909177" cy="139732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Постановление администрации</a:t>
            </a:r>
          </a:p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 муниципального образования</a:t>
            </a:r>
          </a:p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 Грачевский район Оренбургской области</a:t>
            </a:r>
          </a:p>
          <a:p>
            <a:pPr algn="ctr" eaLnBrk="0" hangingPunct="0"/>
            <a:r>
              <a:rPr lang="ru-RU" sz="1000" dirty="0">
                <a:solidFill>
                  <a:srgbClr val="211E54"/>
                </a:solidFill>
                <a:latin typeface="Arial Black" pitchFamily="34" charset="0"/>
              </a:rPr>
              <a:t>от </a:t>
            </a:r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 18.10.2012 №712-п </a:t>
            </a:r>
          </a:p>
          <a:p>
            <a:pPr algn="ctr" eaLnBrk="0" hangingPunct="0"/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«О создании межведомственной комиссии</a:t>
            </a:r>
          </a:p>
          <a:p>
            <a:pPr algn="ctr" eaLnBrk="0" hangingPunct="0"/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  по размещению производительных сил </a:t>
            </a:r>
          </a:p>
          <a:p>
            <a:pPr algn="ctr" eaLnBrk="0" hangingPunct="0"/>
            <a:r>
              <a:rPr lang="ru-RU" sz="1000" dirty="0" smtClean="0">
                <a:solidFill>
                  <a:srgbClr val="211E54"/>
                </a:solidFill>
                <a:latin typeface="Arial Black" pitchFamily="34" charset="0"/>
              </a:rPr>
              <a:t>и улучшения инвестиционного климата»</a:t>
            </a:r>
            <a:r>
              <a:rPr lang="ru-RU" sz="1000" dirty="0" smtClean="0">
                <a:latin typeface="Arial Black" pitchFamily="34" charset="0"/>
              </a:rPr>
              <a:t>  </a:t>
            </a:r>
            <a:endParaRPr lang="en-US" sz="1000" dirty="0">
              <a:latin typeface="Arial Black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42" y="2529230"/>
            <a:ext cx="4355708" cy="12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1182" y="2645235"/>
            <a:ext cx="44934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>
                <a:latin typeface="Arial Black" pitchFamily="34" charset="0"/>
              </a:rPr>
              <a:t>Решение Совета Депутатов муниципального образования  Грачевский район Оренбургской области от  </a:t>
            </a:r>
            <a:r>
              <a:rPr lang="ru-RU" sz="1200" dirty="0" smtClean="0">
                <a:latin typeface="Arial Black" pitchFamily="34" charset="0"/>
              </a:rPr>
              <a:t>21.03.2013 №202-рс  </a:t>
            </a:r>
          </a:p>
          <a:p>
            <a:pPr algn="ctr" eaLnBrk="0" hangingPunct="0"/>
            <a:r>
              <a:rPr lang="ru-RU" sz="1200" dirty="0" smtClean="0">
                <a:latin typeface="Arial Black" pitchFamily="34" charset="0"/>
              </a:rPr>
              <a:t>«</a:t>
            </a:r>
            <a:r>
              <a:rPr lang="ru-RU" sz="1200" dirty="0">
                <a:latin typeface="Arial Black" pitchFamily="34" charset="0"/>
              </a:rPr>
              <a:t>Об утверждении </a:t>
            </a:r>
            <a:r>
              <a:rPr lang="ru-RU" sz="1200" dirty="0" smtClean="0">
                <a:latin typeface="Arial Black" pitchFamily="34" charset="0"/>
              </a:rPr>
              <a:t> схемы территориального планирования муниципального района»</a:t>
            </a:r>
            <a:endParaRPr lang="en-US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Месторождения полезных ископаемых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5279283" y="3512793"/>
            <a:ext cx="3397173" cy="243080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67544" y="3047999"/>
            <a:ext cx="4320480" cy="341689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1034000" y="1133933"/>
            <a:ext cx="6374698" cy="1909102"/>
            <a:chOff x="572" y="1108"/>
            <a:chExt cx="1882" cy="809"/>
          </a:xfrm>
        </p:grpSpPr>
        <p:sp>
          <p:nvSpPr>
            <p:cNvPr id="35848" name="Rectangle 8"/>
            <p:cNvSpPr>
              <a:spLocks noChangeArrowheads="1"/>
            </p:cNvSpPr>
            <p:nvPr/>
          </p:nvSpPr>
          <p:spPr bwMode="gray">
            <a:xfrm rot="3419336">
              <a:off x="584" y="1181"/>
              <a:ext cx="698" cy="72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>
              <a:off x="1296" y="1293"/>
              <a:ext cx="624" cy="95"/>
              <a:chOff x="2003" y="3439"/>
              <a:chExt cx="468" cy="242"/>
            </a:xfrm>
          </p:grpSpPr>
          <p:sp>
            <p:nvSpPr>
              <p:cNvPr id="35850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1" name="Rectangle 11"/>
              <p:cNvSpPr>
                <a:spLocks noChangeArrowheads="1"/>
              </p:cNvSpPr>
              <p:nvPr/>
            </p:nvSpPr>
            <p:spPr bwMode="gray">
              <a:xfrm>
                <a:off x="2048" y="3439"/>
                <a:ext cx="423" cy="23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2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3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854" name="Rectangle 14"/>
            <p:cNvSpPr>
              <a:spLocks noChangeArrowheads="1"/>
            </p:cNvSpPr>
            <p:nvPr/>
          </p:nvSpPr>
          <p:spPr bwMode="gray">
            <a:xfrm rot="3419336">
              <a:off x="1671" y="1134"/>
              <a:ext cx="809" cy="75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5867" name="Rectangle 27"/>
          <p:cNvSpPr>
            <a:spLocks noChangeArrowheads="1"/>
          </p:cNvSpPr>
          <p:nvPr/>
        </p:nvSpPr>
        <p:spPr bwMode="gray">
          <a:xfrm>
            <a:off x="1445637" y="1488318"/>
            <a:ext cx="22439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горючие</a:t>
            </a:r>
          </a:p>
          <a:p>
            <a:r>
              <a:rPr lang="ru-RU" dirty="0" smtClean="0">
                <a:latin typeface="Arial Black" pitchFamily="34" charset="0"/>
              </a:rPr>
              <a:t> полезные</a:t>
            </a:r>
          </a:p>
          <a:p>
            <a:r>
              <a:rPr lang="ru-RU" dirty="0" smtClean="0">
                <a:latin typeface="Arial Black" pitchFamily="34" charset="0"/>
              </a:rPr>
              <a:t> ископаемые-</a:t>
            </a:r>
          </a:p>
          <a:p>
            <a:r>
              <a:rPr lang="ru-RU" dirty="0" smtClean="0">
                <a:latin typeface="Arial Black" pitchFamily="34" charset="0"/>
              </a:rPr>
              <a:t> нефть газ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gray">
          <a:xfrm>
            <a:off x="5004048" y="1604376"/>
            <a:ext cx="28536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строительные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материалы и камни</a:t>
            </a:r>
            <a:r>
              <a:rPr lang="ru-RU" sz="1400" dirty="0" smtClean="0">
                <a:latin typeface="Arial Black" pitchFamily="34" charset="0"/>
              </a:rPr>
              <a:t> 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611560" y="3212977"/>
            <a:ext cx="403318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itchFamily="34" charset="0"/>
              </a:rPr>
              <a:t>По территориям муниципальных образований </a:t>
            </a:r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err="1" smtClean="0">
                <a:latin typeface="Arial Black" pitchFamily="34" charset="0"/>
              </a:rPr>
              <a:t>Новоникольский</a:t>
            </a:r>
            <a:r>
              <a:rPr lang="ru-RU" sz="1600" dirty="0" smtClean="0">
                <a:latin typeface="Arial Black" pitchFamily="34" charset="0"/>
              </a:rPr>
              <a:t> сельсовет</a:t>
            </a:r>
            <a:r>
              <a:rPr lang="ru-RU" sz="1600" dirty="0">
                <a:latin typeface="Arial Black" pitchFamily="34" charset="0"/>
              </a:rPr>
              <a:t>, </a:t>
            </a:r>
            <a:r>
              <a:rPr lang="ru-RU" sz="1600" dirty="0" err="1">
                <a:latin typeface="Arial Black" pitchFamily="34" charset="0"/>
              </a:rPr>
              <a:t>Старояшкинский</a:t>
            </a:r>
            <a:r>
              <a:rPr lang="ru-RU" sz="1600" dirty="0">
                <a:latin typeface="Arial Black" pitchFamily="34" charset="0"/>
              </a:rPr>
              <a:t> сельсовет</a:t>
            </a:r>
            <a:r>
              <a:rPr lang="ru-RU" sz="1600" dirty="0" smtClean="0">
                <a:latin typeface="Arial Black" pitchFamily="34" charset="0"/>
              </a:rPr>
              <a:t>,</a:t>
            </a:r>
          </a:p>
          <a:p>
            <a:r>
              <a:rPr lang="ru-RU" sz="1600" dirty="0" smtClean="0">
                <a:latin typeface="Arial Black" pitchFamily="34" charset="0"/>
              </a:rPr>
              <a:t>Ключевский </a:t>
            </a:r>
            <a:r>
              <a:rPr lang="ru-RU" sz="1600" dirty="0">
                <a:latin typeface="Arial Black" pitchFamily="34" charset="0"/>
              </a:rPr>
              <a:t>сельсовет, </a:t>
            </a:r>
            <a:r>
              <a:rPr lang="ru-RU" sz="1600" dirty="0" smtClean="0">
                <a:latin typeface="Arial Black" pitchFamily="34" charset="0"/>
              </a:rPr>
              <a:t> осуществляется активное освоение  залежей нефти и газа.</a:t>
            </a:r>
          </a:p>
          <a:p>
            <a:r>
              <a:rPr lang="ru-RU" sz="1600" dirty="0" smtClean="0">
                <a:latin typeface="Arial Black" pitchFamily="34" charset="0"/>
              </a:rPr>
              <a:t>Освоение новых аналогичных запасов полезных ископаемых  осуществляется  в </a:t>
            </a:r>
            <a:r>
              <a:rPr lang="ru-RU" sz="1600" dirty="0" err="1" smtClean="0">
                <a:latin typeface="Arial Black" pitchFamily="34" charset="0"/>
              </a:rPr>
              <a:t>Ероховском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Петрохерсонецком</a:t>
            </a:r>
            <a:r>
              <a:rPr lang="ru-RU" sz="1600" dirty="0" smtClean="0">
                <a:latin typeface="Arial Black" pitchFamily="34" charset="0"/>
              </a:rPr>
              <a:t> и Подлесном  сельсоветах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5416337" y="3969167"/>
            <a:ext cx="326011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Месторождение природной глины для производства высококачественного кирпича  на территориях </a:t>
            </a:r>
          </a:p>
          <a:p>
            <a:r>
              <a:rPr lang="ru-RU" sz="1400" dirty="0" smtClean="0">
                <a:latin typeface="Arial Black" pitchFamily="34" charset="0"/>
              </a:rPr>
              <a:t>Новоникольского Грачевского Александровского сельсоветов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116632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3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7467600" cy="111603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Предложения  по инвестиционным земельным участкам (промышленным зонам)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gray">
          <a:xfrm>
            <a:off x="202098" y="2708920"/>
            <a:ext cx="8411278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7"/>
          <p:cNvSpPr>
            <a:spLocks noChangeArrowheads="1"/>
          </p:cNvSpPr>
          <p:nvPr/>
        </p:nvSpPr>
        <p:spPr bwMode="gray">
          <a:xfrm rot="10800000" flipV="1">
            <a:off x="332453" y="1645145"/>
            <a:ext cx="8209457" cy="93263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10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386" y="2795373"/>
            <a:ext cx="7507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latin typeface="Arial Black" pitchFamily="34" charset="0"/>
              </a:rPr>
              <a:t>Земельный участок  для размещения домов многоквартирной  жилой застройки 3844 кв. м. </a:t>
            </a:r>
          </a:p>
          <a:p>
            <a:r>
              <a:rPr lang="ru-RU" sz="1600" dirty="0" smtClean="0">
                <a:solidFill>
                  <a:srgbClr val="FFFFFF"/>
                </a:solidFill>
                <a:latin typeface="Arial Black" pitchFamily="34" charset="0"/>
              </a:rPr>
              <a:t>кадастровый номер 56:10:0301015:181</a:t>
            </a:r>
            <a:endParaRPr lang="ru-RU" sz="16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230" y="1733908"/>
            <a:ext cx="7507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Arial Black" pitchFamily="34" charset="0"/>
              </a:rPr>
              <a:t>Земельный участок для  размещения объектов необходимых для содержания устройств  транспорта	</a:t>
            </a:r>
            <a:r>
              <a:rPr lang="ru-RU" sz="1600" dirty="0" smtClean="0">
                <a:solidFill>
                  <a:srgbClr val="FFFFFF"/>
                </a:solidFill>
                <a:latin typeface="Arial Black" pitchFamily="34" charset="0"/>
              </a:rPr>
              <a:t>,  </a:t>
            </a:r>
            <a:r>
              <a:rPr lang="ru-RU" sz="1600" dirty="0">
                <a:solidFill>
                  <a:srgbClr val="FFFFFF"/>
                </a:solidFill>
                <a:latin typeface="Arial Black" pitchFamily="34" charset="0"/>
              </a:rPr>
              <a:t>площадью </a:t>
            </a:r>
            <a:r>
              <a:rPr lang="ru-RU" sz="1600" dirty="0" smtClean="0">
                <a:solidFill>
                  <a:srgbClr val="FFFFFF"/>
                </a:solidFill>
                <a:latin typeface="Arial Black" pitchFamily="34" charset="0"/>
              </a:rPr>
              <a:t>1200кв.м. кадастровый номер </a:t>
            </a:r>
            <a:r>
              <a:rPr lang="ru-RU" sz="1600" dirty="0">
                <a:solidFill>
                  <a:srgbClr val="FFFFFF"/>
                </a:solidFill>
                <a:latin typeface="Arial Black" pitchFamily="34" charset="0"/>
              </a:rPr>
              <a:t>56:10:0301004:348				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gray">
          <a:xfrm rot="10800000" flipV="1">
            <a:off x="332453" y="3743745"/>
            <a:ext cx="8280922" cy="9093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endParaRPr lang="ru-RU" sz="1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945" y="3829109"/>
            <a:ext cx="7848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Земельный </a:t>
            </a:r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участок 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   предназначенный для размещения домов </a:t>
            </a:r>
            <a:r>
              <a:rPr lang="ru-RU" sz="1400" dirty="0" err="1" smtClean="0">
                <a:solidFill>
                  <a:srgbClr val="FFFFFF"/>
                </a:solidFill>
                <a:latin typeface="Arial Black" pitchFamily="34" charset="0"/>
              </a:rPr>
              <a:t>среднеэтажной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 и многоэтажной жилой застройки, площадью 4453 кв. м кадастровый номер 56:10:0301009:338 </a:t>
            </a:r>
            <a:endParaRPr lang="ru-RU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gray">
          <a:xfrm>
            <a:off x="332453" y="4725144"/>
            <a:ext cx="8280922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Земельный участок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 для    иных видов жилой застройки, </a:t>
            </a:r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площадью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2200 </a:t>
            </a:r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кв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. м </a:t>
            </a:r>
          </a:p>
          <a:p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кадастровый </a:t>
            </a:r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номер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56:10:0301017:213 </a:t>
            </a:r>
            <a:endParaRPr lang="ru-RU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2113" y="5589238"/>
            <a:ext cx="8358187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386" y="5589239"/>
            <a:ext cx="7822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Black" pitchFamily="34" charset="0"/>
              </a:rPr>
              <a:t>Комплекс </a:t>
            </a:r>
            <a:r>
              <a:rPr lang="ru-RU" sz="1400" b="1" dirty="0">
                <a:solidFill>
                  <a:srgbClr val="FFFFFF"/>
                </a:solidFill>
                <a:latin typeface="Arial Black" pitchFamily="34" charset="0"/>
              </a:rPr>
              <a:t>производственных зданий (бывшие здания  объекта хлебопечения, овощекартофелехранилища</a:t>
            </a:r>
            <a:r>
              <a:rPr lang="ru-RU" sz="1400" b="1" dirty="0" smtClean="0">
                <a:solidFill>
                  <a:srgbClr val="FFFFFF"/>
                </a:solidFill>
                <a:latin typeface="Arial Black" pitchFamily="34" charset="0"/>
              </a:rPr>
              <a:t>)</a:t>
            </a:r>
            <a:r>
              <a:rPr lang="ru-RU" sz="1400" b="1" dirty="0">
                <a:solidFill>
                  <a:srgbClr val="FFFFFF"/>
                </a:solidFill>
                <a:latin typeface="Arial Black" pitchFamily="34" charset="0"/>
              </a:rPr>
              <a:t>	</a:t>
            </a:r>
            <a:r>
              <a:rPr lang="ru-RU" sz="1400" b="1" dirty="0" smtClean="0">
                <a:solidFill>
                  <a:srgbClr val="FFFFFF"/>
                </a:solidFill>
                <a:latin typeface="Arial Black" pitchFamily="34" charset="0"/>
              </a:rPr>
              <a:t>кадастровый </a:t>
            </a:r>
            <a:r>
              <a:rPr lang="ru-RU" sz="1400" b="1" dirty="0">
                <a:solidFill>
                  <a:srgbClr val="FFFFFF"/>
                </a:solidFill>
                <a:latin typeface="Arial Black" pitchFamily="34" charset="0"/>
              </a:rPr>
              <a:t>номер 56:10:0301015:100	</a:t>
            </a:r>
            <a:r>
              <a:rPr lang="ru-RU" dirty="0">
                <a:solidFill>
                  <a:srgbClr val="FFFFFF"/>
                </a:solidFill>
              </a:rPr>
              <a:t>			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47452"/>
          </a:xfrm>
        </p:spPr>
        <p:txBody>
          <a:bodyPr/>
          <a:lstStyle/>
          <a:p>
            <a:r>
              <a:rPr lang="ru-RU" sz="2800" dirty="0">
                <a:solidFill>
                  <a:srgbClr val="FFFFFF"/>
                </a:solidFill>
                <a:latin typeface="Arial Black" pitchFamily="34" charset="0"/>
                <a:ea typeface="+mn-ea"/>
                <a:cs typeface="+mn-cs"/>
              </a:rPr>
              <a:t>УВАЖАЕМЫЕ  ИНВЕСТОРЫ И ПАРТНЕРЫ!</a:t>
            </a:r>
            <a:endParaRPr lang="ru-RU" sz="1400" b="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55776" y="1196752"/>
            <a:ext cx="5750023" cy="475252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1600" b="1" dirty="0" smtClean="0"/>
              <a:t>	</a:t>
            </a:r>
            <a:br>
              <a:rPr lang="ru-RU" sz="1600" b="1" dirty="0" smtClean="0"/>
            </a:br>
            <a:r>
              <a:rPr lang="ru-RU" sz="2400" b="1" i="1" dirty="0" smtClean="0">
                <a:latin typeface="Arial Black" pitchFamily="34" charset="0"/>
              </a:rPr>
              <a:t>Муниципальное образование Грачевский район Оренбургской области приглашает инвесторов к взаимовыгодному сотрудничеству, которое послужит росту Вашего капитала, развитию района, росту занятости и благосостояния его населения.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600" b="1" i="1" dirty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b="1" i="1" dirty="0" smtClean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b="1" i="1" dirty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i="1" dirty="0" smtClean="0">
                <a:latin typeface="Arial Black" pitchFamily="34" charset="0"/>
              </a:rPr>
              <a:t>	С уважением, 	глава  муниципального 	образования  Грачевский район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i="1" dirty="0">
                <a:latin typeface="Arial Black" pitchFamily="34" charset="0"/>
              </a:rPr>
              <a:t>	</a:t>
            </a:r>
            <a:r>
              <a:rPr lang="ru-RU" sz="1600" i="1" dirty="0" smtClean="0">
                <a:latin typeface="Arial Black" pitchFamily="34" charset="0"/>
              </a:rPr>
              <a:t>			О.М. Свиридов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1600" i="1" dirty="0">
              <a:latin typeface="Arial Black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5" y="1556792"/>
            <a:ext cx="2267540" cy="233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7467600" cy="111603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Предложения  по инвестиционным земельным участкам (промышленным зонам)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gray">
          <a:xfrm>
            <a:off x="261363" y="4098704"/>
            <a:ext cx="3996443" cy="3139321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Земельный </a:t>
            </a:r>
            <a:r>
              <a:rPr lang="ru-RU" dirty="0">
                <a:latin typeface="Arial Black" pitchFamily="34" charset="0"/>
              </a:rPr>
              <a:t>участок </a:t>
            </a:r>
            <a:r>
              <a:rPr lang="ru-RU" dirty="0" smtClean="0">
                <a:latin typeface="Arial Black" pitchFamily="34" charset="0"/>
              </a:rPr>
              <a:t>для строительства зверофермы 500000 </a:t>
            </a:r>
            <a:r>
              <a:rPr lang="ru-RU" dirty="0" err="1" smtClean="0">
                <a:latin typeface="Arial Black" pitchFamily="34" charset="0"/>
              </a:rPr>
              <a:t>кв.м</a:t>
            </a:r>
            <a:r>
              <a:rPr lang="ru-RU" dirty="0">
                <a:latin typeface="Arial Black" pitchFamily="34" charset="0"/>
              </a:rPr>
              <a:t>. 56:10:0308001:2				</a:t>
            </a:r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gray">
          <a:xfrm>
            <a:off x="261363" y="1412777"/>
            <a:ext cx="3996443" cy="2592288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 dirty="0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gray">
          <a:xfrm>
            <a:off x="4831631" y="4896977"/>
            <a:ext cx="4392488" cy="187410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392" y="1610216"/>
            <a:ext cx="34563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Земельный участок с месторождением глины с возможностью дальнейшего использования в производстве кирпича, площадью 15000кв.м</a:t>
            </a:r>
            <a:r>
              <a:rPr lang="ru-RU" dirty="0">
                <a:latin typeface="Arial Black" pitchFamily="34" charset="0"/>
              </a:rPr>
              <a:t>. в пределах </a:t>
            </a:r>
            <a:r>
              <a:rPr lang="ru-RU" dirty="0" err="1">
                <a:latin typeface="Arial Black" pitchFamily="34" charset="0"/>
              </a:rPr>
              <a:t>кад</a:t>
            </a:r>
            <a:r>
              <a:rPr lang="ru-RU" dirty="0">
                <a:latin typeface="Arial Black" pitchFamily="34" charset="0"/>
              </a:rPr>
              <a:t>. </a:t>
            </a:r>
            <a:r>
              <a:rPr lang="ru-RU" dirty="0" smtClean="0">
                <a:latin typeface="Arial Black" pitchFamily="34" charset="0"/>
              </a:rPr>
              <a:t>квартала </a:t>
            </a:r>
            <a:r>
              <a:rPr lang="ru-RU" dirty="0">
                <a:latin typeface="Arial Black" pitchFamily="34" charset="0"/>
              </a:rPr>
              <a:t>56:10:0702001				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27984" y="1321565"/>
            <a:ext cx="5256584" cy="3231654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Земельный </a:t>
            </a:r>
            <a:r>
              <a:rPr lang="ru-RU" sz="1600" dirty="0">
                <a:latin typeface="Arial Black" pitchFamily="34" charset="0"/>
              </a:rPr>
              <a:t>участок </a:t>
            </a:r>
            <a:r>
              <a:rPr lang="ru-RU" sz="1600" dirty="0" smtClean="0">
                <a:latin typeface="Arial Black" pitchFamily="34" charset="0"/>
              </a:rPr>
              <a:t> из земель фонда перераспределения для размещения производственного объекта по переработке масленичных сельскохозяйственных культур 50</a:t>
            </a:r>
            <a:r>
              <a:rPr lang="ru-RU" dirty="0" smtClean="0">
                <a:latin typeface="Arial Black" pitchFamily="34" charset="0"/>
              </a:rPr>
              <a:t>000 </a:t>
            </a:r>
            <a:r>
              <a:rPr lang="ru-RU" dirty="0" err="1" smtClean="0">
                <a:latin typeface="Arial Black" pitchFamily="34" charset="0"/>
              </a:rPr>
              <a:t>кв.м</a:t>
            </a:r>
            <a:r>
              <a:rPr lang="ru-RU" dirty="0">
                <a:latin typeface="Arial Black" pitchFamily="34" charset="0"/>
              </a:rPr>
              <a:t>. в пределах </a:t>
            </a:r>
            <a:r>
              <a:rPr lang="ru-RU" dirty="0" err="1">
                <a:latin typeface="Arial Black" pitchFamily="34" charset="0"/>
              </a:rPr>
              <a:t>кад</a:t>
            </a:r>
            <a:r>
              <a:rPr lang="ru-RU" dirty="0">
                <a:latin typeface="Arial Black" pitchFamily="34" charset="0"/>
              </a:rPr>
              <a:t>. квартала 56:10:0401001				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4797152"/>
            <a:ext cx="396153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Нежилое помещение (</a:t>
            </a:r>
            <a:r>
              <a:rPr lang="ru-RU" sz="1600" dirty="0">
                <a:latin typeface="Arial Black" pitchFamily="34" charset="0"/>
              </a:rPr>
              <a:t>здание бывшего инфекционного отделения) (возможно  изменить  разрешенное использование) </a:t>
            </a:r>
            <a:r>
              <a:rPr lang="ru-RU" sz="1600" dirty="0" smtClean="0">
                <a:latin typeface="Arial Black" pitchFamily="34" charset="0"/>
              </a:rPr>
              <a:t>кадастровый номер 56:10:0301017:24</a:t>
            </a:r>
            <a:r>
              <a:rPr lang="ru-RU" dirty="0">
                <a:latin typeface="Arial Black" pitchFamily="34" charset="0"/>
              </a:rPr>
              <a:t>								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Успешно реализованные инвестиционные проекты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gray">
          <a:xfrm>
            <a:off x="5364088" y="1700810"/>
            <a:ext cx="3240360" cy="959938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 dirty="0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gray">
          <a:xfrm>
            <a:off x="539552" y="1700809"/>
            <a:ext cx="3888432" cy="842438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 dirty="0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gray">
          <a:xfrm>
            <a:off x="251520" y="1121722"/>
            <a:ext cx="4176464" cy="4170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000" b="1" dirty="0" smtClean="0">
                <a:latin typeface="Arial Black" pitchFamily="34" charset="0"/>
              </a:rPr>
              <a:t>Строительство солнечной электростанции </a:t>
            </a:r>
          </a:p>
          <a:p>
            <a:pPr algn="ctr" eaLnBrk="0" hangingPunct="0"/>
            <a:r>
              <a:rPr lang="ru-RU" sz="1000" b="1" dirty="0" smtClean="0">
                <a:latin typeface="Arial Black" pitchFamily="34" charset="0"/>
              </a:rPr>
              <a:t> в с. Александровка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gray">
          <a:xfrm>
            <a:off x="4759755" y="915075"/>
            <a:ext cx="3816426" cy="55804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1000" b="1" dirty="0" smtClean="0">
                <a:latin typeface="Arial Black" pitchFamily="34" charset="0"/>
              </a:rPr>
              <a:t> Реконструкция </a:t>
            </a:r>
          </a:p>
          <a:p>
            <a:pPr algn="ctr"/>
            <a:r>
              <a:rPr lang="ru-RU" sz="1000" b="1" dirty="0" smtClean="0">
                <a:latin typeface="Arial Black" pitchFamily="34" charset="0"/>
              </a:rPr>
              <a:t>комбикормового завода </a:t>
            </a:r>
          </a:p>
          <a:p>
            <a:pPr algn="ctr"/>
            <a:r>
              <a:rPr lang="ru-RU" sz="1000" b="1" dirty="0" smtClean="0">
                <a:latin typeface="Arial Black" pitchFamily="34" charset="0"/>
              </a:rPr>
              <a:t>в с. Грачевка</a:t>
            </a:r>
            <a:endParaRPr lang="en-US" sz="1000" b="1" dirty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atmbud.ru/wp-content/uploads/2014/11/Na-Kirovogradshhine-sozdali-unikalnuju-solnechnuju-jelektrostanci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516888"/>
            <a:ext cx="2088232" cy="9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44824"/>
            <a:ext cx="30243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 Black" pitchFamily="34" charset="0"/>
              </a:rPr>
              <a:t>проект </a:t>
            </a:r>
            <a:r>
              <a:rPr lang="ru-RU" sz="1000" dirty="0" smtClean="0">
                <a:latin typeface="Arial Black" pitchFamily="34" charset="0"/>
              </a:rPr>
              <a:t>стоимостью</a:t>
            </a:r>
          </a:p>
          <a:p>
            <a:r>
              <a:rPr lang="ru-RU" sz="1000" dirty="0" smtClean="0">
                <a:latin typeface="Arial Black" pitchFamily="34" charset="0"/>
              </a:rPr>
              <a:t>более 1,5 миллиарда</a:t>
            </a:r>
          </a:p>
          <a:p>
            <a:r>
              <a:rPr lang="ru-RU" sz="1000" dirty="0" smtClean="0">
                <a:latin typeface="Arial Black" pitchFamily="34" charset="0"/>
              </a:rPr>
              <a:t> </a:t>
            </a:r>
            <a:r>
              <a:rPr lang="ru-RU" sz="1000" dirty="0">
                <a:latin typeface="Arial Black" pitchFamily="34" charset="0"/>
              </a:rPr>
              <a:t>рублей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844824"/>
            <a:ext cx="2952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 Black" pitchFamily="34" charset="0"/>
              </a:rPr>
              <a:t>проект стоимостью</a:t>
            </a:r>
          </a:p>
          <a:p>
            <a:r>
              <a:rPr lang="ru-RU" sz="1000" dirty="0">
                <a:latin typeface="Arial Black" pitchFamily="34" charset="0"/>
              </a:rPr>
              <a:t>более </a:t>
            </a:r>
            <a:r>
              <a:rPr lang="ru-RU" sz="1000" dirty="0" smtClean="0">
                <a:latin typeface="Arial Black" pitchFamily="34" charset="0"/>
              </a:rPr>
              <a:t>0,5 миллиона рублей </a:t>
            </a:r>
            <a:endParaRPr lang="ru-RU" sz="1000" dirty="0"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91" y="1989613"/>
            <a:ext cx="1392056" cy="78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 rot="10800000" flipV="1">
            <a:off x="767721" y="3052410"/>
            <a:ext cx="7467600" cy="771669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Реализуемые инвестиционные проекты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920120" y="4581129"/>
            <a:ext cx="7684327" cy="864096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Планируемые к реализации инвестиционные проекты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 rot="10800000" flipV="1">
            <a:off x="755576" y="3824079"/>
            <a:ext cx="3824808" cy="757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lvl="0" defTabSz="49892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900" b="1" dirty="0">
                <a:solidFill>
                  <a:prstClr val="black"/>
                </a:solidFill>
                <a:latin typeface="Calibri"/>
              </a:rPr>
              <a:t>Реконструкция (модернизация) объектов </a:t>
            </a: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теплоснабжения</a:t>
            </a:r>
          </a:p>
          <a:p>
            <a:pPr lvl="0" defTabSz="49892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расположенных </a:t>
            </a:r>
            <a:r>
              <a:rPr lang="ru-RU" sz="900" b="1" dirty="0">
                <a:solidFill>
                  <a:prstClr val="black"/>
                </a:solidFill>
                <a:latin typeface="Calibri"/>
              </a:rPr>
              <a:t>на территории Грачевского района в </a:t>
            </a: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рамках</a:t>
            </a:r>
          </a:p>
          <a:p>
            <a:pPr lvl="0" defTabSz="49892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900" b="1" dirty="0">
                <a:solidFill>
                  <a:prstClr val="black"/>
                </a:solidFill>
                <a:latin typeface="Calibri"/>
              </a:rPr>
              <a:t>заключенных 10 концессионных </a:t>
            </a: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соглашений   </a:t>
            </a:r>
          </a:p>
          <a:p>
            <a:pPr lvl="0" defTabSz="49892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стоимость проекта 12,9 млн. рублей</a:t>
            </a:r>
            <a:endParaRPr lang="ru-RU" sz="9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4912155" y="3573016"/>
            <a:ext cx="3816426" cy="80911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ru-RU" sz="900" dirty="0"/>
              <a:t>Реконструкция (модернизация)  объектов водоснабжения, </a:t>
            </a:r>
            <a:endParaRPr lang="ru-RU" sz="900" dirty="0" smtClean="0"/>
          </a:p>
          <a:p>
            <a:r>
              <a:rPr lang="ru-RU" sz="900" dirty="0" smtClean="0"/>
              <a:t>водоотведения  </a:t>
            </a:r>
            <a:r>
              <a:rPr lang="ru-RU" sz="900" dirty="0"/>
              <a:t>расположенных на территории Грачевского района в </a:t>
            </a:r>
            <a:endParaRPr lang="ru-RU" sz="900" dirty="0" smtClean="0"/>
          </a:p>
          <a:p>
            <a:r>
              <a:rPr lang="ru-RU" sz="900" dirty="0" smtClean="0"/>
              <a:t>рамках </a:t>
            </a:r>
            <a:r>
              <a:rPr lang="ru-RU" sz="900" dirty="0"/>
              <a:t>заключенного 1 концессионного </a:t>
            </a:r>
            <a:r>
              <a:rPr lang="ru-RU" sz="900" dirty="0" smtClean="0"/>
              <a:t>соглашения</a:t>
            </a:r>
          </a:p>
          <a:p>
            <a:r>
              <a:rPr lang="ru-RU" sz="900" dirty="0" smtClean="0"/>
              <a:t>стоимость </a:t>
            </a:r>
            <a:r>
              <a:rPr lang="ru-RU" sz="900" dirty="0"/>
              <a:t>проекта </a:t>
            </a:r>
            <a:r>
              <a:rPr lang="ru-RU" sz="900" dirty="0" smtClean="0"/>
              <a:t>2,05 </a:t>
            </a:r>
            <a:r>
              <a:rPr lang="ru-RU" sz="900" dirty="0"/>
              <a:t>млн. рублей</a:t>
            </a:r>
          </a:p>
          <a:p>
            <a:endParaRPr lang="ru-RU" sz="900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4912155" y="5805263"/>
            <a:ext cx="3816426" cy="72008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1000" b="1" dirty="0" smtClean="0">
                <a:latin typeface="Arial Black" pitchFamily="34" charset="0"/>
              </a:rPr>
              <a:t> </a:t>
            </a:r>
            <a:r>
              <a:rPr lang="ru-RU" sz="1000" dirty="0"/>
              <a:t>Строительство птицефермы на земельном участке, </a:t>
            </a:r>
            <a:endParaRPr lang="ru-RU" sz="1000" dirty="0" smtClean="0"/>
          </a:p>
          <a:p>
            <a:pPr algn="ctr"/>
            <a:r>
              <a:rPr lang="ru-RU" sz="1000" dirty="0" smtClean="0"/>
              <a:t>площадью </a:t>
            </a:r>
            <a:r>
              <a:rPr lang="ru-RU" sz="1000" dirty="0"/>
              <a:t>0,9 га  с кадастровым номером 56:10:0313007:35</a:t>
            </a:r>
            <a:endParaRPr lang="en-US" sz="1000" b="1" dirty="0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gray">
          <a:xfrm rot="10800000" flipV="1">
            <a:off x="888643" y="5826704"/>
            <a:ext cx="3824808" cy="6986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000" dirty="0"/>
              <a:t>Реконструкция (модернизация)  объектов водоснабжения, </a:t>
            </a:r>
            <a:endParaRPr lang="ru-RU" sz="1000" dirty="0" smtClean="0"/>
          </a:p>
          <a:p>
            <a:r>
              <a:rPr lang="ru-RU" sz="1000" dirty="0" smtClean="0"/>
              <a:t>расположенных </a:t>
            </a:r>
            <a:r>
              <a:rPr lang="ru-RU" sz="1000" dirty="0"/>
              <a:t>на территории 11 сельсоветов </a:t>
            </a:r>
            <a:endParaRPr lang="ru-RU" sz="1000" dirty="0" smtClean="0"/>
          </a:p>
          <a:p>
            <a:r>
              <a:rPr lang="ru-RU" sz="1000" dirty="0" smtClean="0"/>
              <a:t> </a:t>
            </a:r>
            <a:r>
              <a:rPr lang="ru-RU" sz="1000" dirty="0"/>
              <a:t>Грачевского </a:t>
            </a:r>
            <a:r>
              <a:rPr lang="ru-RU" sz="1000" dirty="0" smtClean="0"/>
              <a:t>района  стоимость </a:t>
            </a:r>
            <a:r>
              <a:rPr lang="ru-RU" sz="1000" dirty="0"/>
              <a:t>проекта </a:t>
            </a:r>
            <a:r>
              <a:rPr lang="ru-RU" sz="1000" dirty="0" smtClean="0"/>
              <a:t>15 </a:t>
            </a:r>
            <a:r>
              <a:rPr lang="ru-RU" sz="1000" dirty="0"/>
              <a:t>млн. рублей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7065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47452"/>
          </a:xfrm>
        </p:spPr>
        <p:txBody>
          <a:bodyPr/>
          <a:lstStyle/>
          <a:p>
            <a:r>
              <a:rPr lang="ru-RU" sz="2800" dirty="0">
                <a:solidFill>
                  <a:srgbClr val="FFFFFF"/>
                </a:solidFill>
                <a:latin typeface="Arial Black" pitchFamily="34" charset="0"/>
                <a:ea typeface="+mn-ea"/>
                <a:cs typeface="+mn-cs"/>
              </a:rPr>
              <a:t>КОНТАКТНАЯ </a:t>
            </a:r>
            <a:r>
              <a:rPr lang="ru-RU" sz="28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+mn-cs"/>
              </a:rPr>
              <a:t>ИНФОРМАЦИЯ</a:t>
            </a:r>
            <a:endParaRPr lang="ru-RU" sz="1400" b="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7983" y="1196752"/>
            <a:ext cx="7902409" cy="12241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1600" b="1" i="1" dirty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b="1" i="1" dirty="0" smtClean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1600" b="1" i="1" dirty="0">
              <a:latin typeface="Arial Black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i="1" dirty="0" smtClean="0">
                <a:latin typeface="Arial Black" pitchFamily="34" charset="0"/>
              </a:rPr>
              <a:t>	</a:t>
            </a:r>
            <a:endParaRPr lang="en-US" sz="1600" i="1" dirty="0">
              <a:latin typeface="Arial Black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2733788"/>
            <a:ext cx="8101447" cy="177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8065442" cy="215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2090"/>
            <a:ext cx="79928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22090"/>
            <a:ext cx="7200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22752"/>
                </a:solidFill>
                <a:latin typeface="Arial Black" pitchFamily="34" charset="0"/>
              </a:rPr>
              <a:t>Более подробную информацию об инвестиционном потенциале района Вы можете получить на официальном сайте администрации </a:t>
            </a:r>
            <a:endParaRPr lang="ru-RU" dirty="0" smtClean="0">
              <a:solidFill>
                <a:srgbClr val="222752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222752"/>
                </a:solidFill>
                <a:latin typeface="Arial Black" pitchFamily="34" charset="0"/>
              </a:rPr>
              <a:t>www</a:t>
            </a:r>
            <a:r>
              <a:rPr lang="ru-RU" dirty="0">
                <a:solidFill>
                  <a:srgbClr val="222752"/>
                </a:solidFill>
                <a:latin typeface="Arial Black" pitchFamily="34" charset="0"/>
              </a:rPr>
              <a:t>: </a:t>
            </a:r>
            <a:r>
              <a:rPr lang="ru-RU" dirty="0" err="1">
                <a:solidFill>
                  <a:srgbClr val="222752"/>
                </a:solidFill>
                <a:latin typeface="Arial Black" pitchFamily="34" charset="0"/>
              </a:rPr>
              <a:t>грачевский</a:t>
            </a:r>
            <a:r>
              <a:rPr lang="ru-RU" dirty="0">
                <a:solidFill>
                  <a:srgbClr val="222752"/>
                </a:solidFill>
                <a:latin typeface="Arial Black" pitchFamily="34" charset="0"/>
              </a:rPr>
              <a:t>-район. </a:t>
            </a:r>
            <a:r>
              <a:rPr lang="ru-RU" dirty="0" err="1">
                <a:solidFill>
                  <a:srgbClr val="222752"/>
                </a:solidFill>
                <a:latin typeface="Arial Black" pitchFamily="34" charset="0"/>
              </a:rPr>
              <a:t>рф</a:t>
            </a:r>
            <a:r>
              <a:rPr lang="ru-RU" dirty="0">
                <a:solidFill>
                  <a:srgbClr val="222752"/>
                </a:solidFill>
                <a:latin typeface="Arial Black" pitchFamily="34" charset="0"/>
              </a:rPr>
              <a:t> </a:t>
            </a:r>
            <a:endParaRPr lang="ru-RU" dirty="0" smtClean="0">
              <a:solidFill>
                <a:srgbClr val="222752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22752"/>
                </a:solidFill>
                <a:latin typeface="Arial Black" pitchFamily="34" charset="0"/>
              </a:rPr>
              <a:t>или </a:t>
            </a:r>
            <a:r>
              <a:rPr lang="ru-RU" dirty="0">
                <a:solidFill>
                  <a:srgbClr val="222752"/>
                </a:solidFill>
                <a:latin typeface="Arial Black" pitchFamily="34" charset="0"/>
              </a:rPr>
              <a:t>по следующим контактным данным: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52936"/>
            <a:ext cx="81374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Свиридов Олег Михайлович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Должность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: глава района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Контактный 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телефон: </a:t>
            </a: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8(35344)2-10-60 Факс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: 8(35344)2-14-34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Адрес 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электронной почты: </a:t>
            </a:r>
            <a:r>
              <a:rPr lang="en-US" sz="1400" dirty="0">
                <a:solidFill>
                  <a:srgbClr val="222752"/>
                </a:solidFill>
                <a:latin typeface="Arial Black" pitchFamily="34" charset="0"/>
              </a:rPr>
              <a:t>ge@mail.orb.ru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Адрес: 461800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, Оренбургская область, Грачевский </a:t>
            </a: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район, с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. </a:t>
            </a: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Грачевка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, </a:t>
            </a:r>
            <a:endParaRPr lang="ru-RU" sz="1400" dirty="0" smtClean="0">
              <a:solidFill>
                <a:srgbClr val="222752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ул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. Майская, 22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281" y="4859198"/>
            <a:ext cx="80394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Сигидаев Юрий Петрович</a:t>
            </a:r>
          </a:p>
          <a:p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Должность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: заместитель главы администрации по </a:t>
            </a: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экономическому 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развитию-начальник отдела экономики</a:t>
            </a:r>
          </a:p>
          <a:p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Контактный 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телефон: </a:t>
            </a: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8(35344)2-16-30 Адрес 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электронной почты: </a:t>
            </a:r>
            <a:r>
              <a:rPr lang="en-US" sz="1400" dirty="0" smtClean="0">
                <a:solidFill>
                  <a:srgbClr val="222752"/>
                </a:solidFill>
                <a:latin typeface="Arial Black" pitchFamily="34" charset="0"/>
              </a:rPr>
              <a:t>s</a:t>
            </a: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ig@gr.orb.ru</a:t>
            </a:r>
            <a:endParaRPr lang="ru-RU" sz="1400" dirty="0">
              <a:solidFill>
                <a:srgbClr val="222752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Адрес: 461800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, Оренбургская область, Грачевский район, </a:t>
            </a: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с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. </a:t>
            </a: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Грачевка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, </a:t>
            </a:r>
            <a:endParaRPr lang="en-US" sz="1400" dirty="0" smtClean="0">
              <a:solidFill>
                <a:srgbClr val="222752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ул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. Майская, 22, </a:t>
            </a:r>
            <a:r>
              <a:rPr lang="ru-RU" sz="1400" dirty="0" err="1" smtClean="0">
                <a:solidFill>
                  <a:srgbClr val="222752"/>
                </a:solidFill>
                <a:latin typeface="Arial Black" pitchFamily="34" charset="0"/>
              </a:rPr>
              <a:t>каб</a:t>
            </a:r>
            <a:r>
              <a:rPr lang="ru-RU" sz="1400" dirty="0" smtClean="0">
                <a:solidFill>
                  <a:srgbClr val="222752"/>
                </a:solidFill>
                <a:latin typeface="Arial Black" pitchFamily="34" charset="0"/>
              </a:rPr>
              <a:t>. </a:t>
            </a:r>
            <a:r>
              <a:rPr lang="ru-RU" sz="1400" dirty="0">
                <a:solidFill>
                  <a:srgbClr val="222752"/>
                </a:solidFill>
                <a:latin typeface="Arial Black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6744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323528" y="2286000"/>
            <a:ext cx="8352928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5400" b="1" kern="1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БУдем</a:t>
            </a:r>
            <a:r>
              <a:rPr lang="ru-RU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рады взаимовыгодному сотрудничеству</a:t>
            </a:r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lang="en-US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Приоритетными направлениями развития экономики района являются: 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41048" name="Group 88"/>
          <p:cNvGrpSpPr>
            <a:grpSpLocks/>
          </p:cNvGrpSpPr>
          <p:nvPr/>
        </p:nvGrpSpPr>
        <p:grpSpPr bwMode="auto">
          <a:xfrm>
            <a:off x="1828800" y="1752600"/>
            <a:ext cx="762000" cy="665163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1828800" y="2667000"/>
            <a:ext cx="762000" cy="665163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4384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3276600" y="1828800"/>
            <a:ext cx="3706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latin typeface="Arial Black" pitchFamily="34" charset="0"/>
              </a:rPr>
              <a:t>сельское хозяйство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2025650" y="185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2438400" y="3276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3276600" y="2743200"/>
            <a:ext cx="2704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latin typeface="Arial Black" pitchFamily="34" charset="0"/>
              </a:rPr>
              <a:t>строительство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2025650" y="27654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2</a:t>
            </a:r>
          </a:p>
        </p:txBody>
      </p:sp>
      <p:grpSp>
        <p:nvGrpSpPr>
          <p:cNvPr id="41062" name="Group 102"/>
          <p:cNvGrpSpPr>
            <a:grpSpLocks/>
          </p:cNvGrpSpPr>
          <p:nvPr/>
        </p:nvGrpSpPr>
        <p:grpSpPr bwMode="auto">
          <a:xfrm>
            <a:off x="1828800" y="3559175"/>
            <a:ext cx="762000" cy="665163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2438400" y="4492984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3131840" y="3332163"/>
            <a:ext cx="56886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 Black" pitchFamily="34" charset="0"/>
              </a:rPr>
              <a:t>развитие платных услуг </a:t>
            </a:r>
          </a:p>
          <a:p>
            <a:pPr eaLnBrk="0" hangingPunct="0"/>
            <a:r>
              <a:rPr lang="ru-RU" sz="2400" dirty="0" smtClean="0">
                <a:latin typeface="Arial Black" pitchFamily="34" charset="0"/>
              </a:rPr>
              <a:t>в области образования, здравоохранения и культуры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2025650" y="3657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3</a:t>
            </a:r>
          </a:p>
        </p:txBody>
      </p:sp>
      <p:pic>
        <p:nvPicPr>
          <p:cNvPr id="41076" name="Picture 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Arial Black" pitchFamily="34" charset="0"/>
              </a:rPr>
              <a:t>Грачевский район</a:t>
            </a:r>
            <a:endParaRPr lang="en-US" sz="2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172" name="AutoShape 44"/>
          <p:cNvSpPr>
            <a:spLocks noChangeArrowheads="1"/>
          </p:cNvSpPr>
          <p:nvPr/>
        </p:nvSpPr>
        <p:spPr bwMode="gray">
          <a:xfrm rot="39573186">
            <a:off x="4777581" y="22550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3" name="AutoShape 45"/>
          <p:cNvSpPr>
            <a:spLocks noChangeArrowheads="1"/>
          </p:cNvSpPr>
          <p:nvPr/>
        </p:nvSpPr>
        <p:spPr bwMode="gray">
          <a:xfrm rot="2097926">
            <a:off x="5053774" y="4254317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4" name="AutoShape 46"/>
          <p:cNvSpPr>
            <a:spLocks noChangeArrowheads="1"/>
          </p:cNvSpPr>
          <p:nvPr/>
        </p:nvSpPr>
        <p:spPr bwMode="gray">
          <a:xfrm rot="13948239">
            <a:off x="3548520" y="2318874"/>
            <a:ext cx="751833" cy="341303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5" name="AutoShape 47"/>
          <p:cNvSpPr>
            <a:spLocks noChangeArrowheads="1"/>
          </p:cNvSpPr>
          <p:nvPr/>
        </p:nvSpPr>
        <p:spPr bwMode="gray">
          <a:xfrm rot="8511659">
            <a:off x="3132993" y="422244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6" name="AutoShape 48"/>
          <p:cNvSpPr>
            <a:spLocks noChangeArrowheads="1"/>
          </p:cNvSpPr>
          <p:nvPr/>
        </p:nvSpPr>
        <p:spPr bwMode="gray">
          <a:xfrm rot="1211446">
            <a:off x="5394802" y="365740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7" name="AutoShape 49"/>
          <p:cNvSpPr>
            <a:spLocks noChangeArrowheads="1"/>
          </p:cNvSpPr>
          <p:nvPr/>
        </p:nvSpPr>
        <p:spPr bwMode="gray">
          <a:xfrm rot="-10800000">
            <a:off x="2923750" y="3604766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8" name="Oval 50"/>
          <p:cNvSpPr>
            <a:spLocks noChangeArrowheads="1"/>
          </p:cNvSpPr>
          <p:nvPr/>
        </p:nvSpPr>
        <p:spPr bwMode="black">
          <a:xfrm>
            <a:off x="2692400" y="16144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8179" name="Group 51"/>
          <p:cNvGrpSpPr>
            <a:grpSpLocks/>
          </p:cNvGrpSpPr>
          <p:nvPr/>
        </p:nvGrpSpPr>
        <p:grpSpPr bwMode="auto">
          <a:xfrm>
            <a:off x="3153324" y="1825625"/>
            <a:ext cx="360363" cy="360363"/>
            <a:chOff x="1973" y="1706"/>
            <a:chExt cx="227" cy="227"/>
          </a:xfrm>
        </p:grpSpPr>
        <p:sp>
          <p:nvSpPr>
            <p:cNvPr id="48180" name="Oval 52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1" name="Oval 53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82" name="Group 54"/>
          <p:cNvGrpSpPr>
            <a:grpSpLocks/>
          </p:cNvGrpSpPr>
          <p:nvPr/>
        </p:nvGrpSpPr>
        <p:grpSpPr bwMode="auto">
          <a:xfrm>
            <a:off x="2586037" y="2589226"/>
            <a:ext cx="360362" cy="360362"/>
            <a:chOff x="1565" y="2659"/>
            <a:chExt cx="227" cy="227"/>
          </a:xfrm>
        </p:grpSpPr>
        <p:sp>
          <p:nvSpPr>
            <p:cNvPr id="48183" name="Oval 55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4" name="Oval 56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85" name="Group 57"/>
          <p:cNvGrpSpPr>
            <a:grpSpLocks/>
          </p:cNvGrpSpPr>
          <p:nvPr/>
        </p:nvGrpSpPr>
        <p:grpSpPr bwMode="auto">
          <a:xfrm>
            <a:off x="2899561" y="4630203"/>
            <a:ext cx="360362" cy="360362"/>
            <a:chOff x="2109" y="3612"/>
            <a:chExt cx="227" cy="227"/>
          </a:xfrm>
        </p:grpSpPr>
        <p:sp>
          <p:nvSpPr>
            <p:cNvPr id="48186" name="Oval 5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7" name="Oval 5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88" name="Group 60"/>
          <p:cNvGrpSpPr>
            <a:grpSpLocks/>
          </p:cNvGrpSpPr>
          <p:nvPr/>
        </p:nvGrpSpPr>
        <p:grpSpPr bwMode="auto">
          <a:xfrm>
            <a:off x="5466686" y="1727994"/>
            <a:ext cx="360362" cy="360362"/>
            <a:chOff x="3470" y="1706"/>
            <a:chExt cx="227" cy="227"/>
          </a:xfrm>
        </p:grpSpPr>
        <p:sp>
          <p:nvSpPr>
            <p:cNvPr id="48189" name="Oval 61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90" name="Oval 62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91" name="Group 63"/>
          <p:cNvGrpSpPr>
            <a:grpSpLocks/>
          </p:cNvGrpSpPr>
          <p:nvPr/>
        </p:nvGrpSpPr>
        <p:grpSpPr bwMode="auto">
          <a:xfrm>
            <a:off x="6175375" y="3743706"/>
            <a:ext cx="360362" cy="360362"/>
            <a:chOff x="3923" y="2659"/>
            <a:chExt cx="227" cy="227"/>
          </a:xfrm>
        </p:grpSpPr>
        <p:sp>
          <p:nvSpPr>
            <p:cNvPr id="48192" name="Oval 64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93" name="Oval 65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94" name="Group 66"/>
          <p:cNvGrpSpPr>
            <a:grpSpLocks/>
          </p:cNvGrpSpPr>
          <p:nvPr/>
        </p:nvGrpSpPr>
        <p:grpSpPr bwMode="auto">
          <a:xfrm>
            <a:off x="4802765" y="5176434"/>
            <a:ext cx="360363" cy="360362"/>
            <a:chOff x="3515" y="3521"/>
            <a:chExt cx="227" cy="227"/>
          </a:xfrm>
        </p:grpSpPr>
        <p:sp>
          <p:nvSpPr>
            <p:cNvPr id="48195" name="Oval 67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96" name="Oval 68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197" name="Oval 69"/>
          <p:cNvSpPr>
            <a:spLocks noChangeArrowheads="1"/>
          </p:cNvSpPr>
          <p:nvPr/>
        </p:nvSpPr>
        <p:spPr bwMode="gray">
          <a:xfrm>
            <a:off x="3624263" y="25669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98" name="Oval 70"/>
          <p:cNvSpPr>
            <a:spLocks noChangeArrowheads="1"/>
          </p:cNvSpPr>
          <p:nvPr/>
        </p:nvSpPr>
        <p:spPr bwMode="gray">
          <a:xfrm>
            <a:off x="3629025" y="25733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199" name="Oval 71"/>
          <p:cNvSpPr>
            <a:spLocks noChangeArrowheads="1"/>
          </p:cNvSpPr>
          <p:nvPr/>
        </p:nvSpPr>
        <p:spPr bwMode="gray">
          <a:xfrm>
            <a:off x="3751263" y="26939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8213" name="Group 85"/>
          <p:cNvGrpSpPr>
            <a:grpSpLocks/>
          </p:cNvGrpSpPr>
          <p:nvPr/>
        </p:nvGrpSpPr>
        <p:grpSpPr bwMode="auto">
          <a:xfrm>
            <a:off x="3586903" y="2577383"/>
            <a:ext cx="1986792" cy="2409816"/>
            <a:chOff x="2352" y="1680"/>
            <a:chExt cx="1065" cy="1065"/>
          </a:xfrm>
        </p:grpSpPr>
        <p:sp>
          <p:nvSpPr>
            <p:cNvPr id="48200" name="Oval 72"/>
            <p:cNvSpPr>
              <a:spLocks noChangeArrowheads="1"/>
            </p:cNvSpPr>
            <p:nvPr/>
          </p:nvSpPr>
          <p:spPr bwMode="gray">
            <a:xfrm>
              <a:off x="2352" y="1680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201" name="Oval 73"/>
            <p:cNvSpPr>
              <a:spLocks noChangeArrowheads="1"/>
            </p:cNvSpPr>
            <p:nvPr/>
          </p:nvSpPr>
          <p:spPr bwMode="gray">
            <a:xfrm>
              <a:off x="2416" y="1750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202" name="Oval 74"/>
            <p:cNvSpPr>
              <a:spLocks noChangeArrowheads="1"/>
            </p:cNvSpPr>
            <p:nvPr/>
          </p:nvSpPr>
          <p:spPr bwMode="gray">
            <a:xfrm>
              <a:off x="2430" y="1762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203" name="Oval 75"/>
            <p:cNvSpPr>
              <a:spLocks noChangeArrowheads="1"/>
            </p:cNvSpPr>
            <p:nvPr/>
          </p:nvSpPr>
          <p:spPr bwMode="gray">
            <a:xfrm>
              <a:off x="2441" y="1768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204" name="Oval 76"/>
            <p:cNvSpPr>
              <a:spLocks noChangeArrowheads="1"/>
            </p:cNvSpPr>
            <p:nvPr/>
          </p:nvSpPr>
          <p:spPr bwMode="gray">
            <a:xfrm>
              <a:off x="2451" y="1777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205" name="Oval 77"/>
            <p:cNvSpPr>
              <a:spLocks noChangeArrowheads="1"/>
            </p:cNvSpPr>
            <p:nvPr/>
          </p:nvSpPr>
          <p:spPr bwMode="gray">
            <a:xfrm>
              <a:off x="2502" y="1800"/>
              <a:ext cx="765" cy="82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8206" name="Text Box 78"/>
          <p:cNvSpPr txBox="1">
            <a:spLocks noChangeArrowheads="1"/>
          </p:cNvSpPr>
          <p:nvPr/>
        </p:nvSpPr>
        <p:spPr bwMode="gray">
          <a:xfrm>
            <a:off x="4498684" y="326707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8207" name="Text Box 79"/>
          <p:cNvSpPr txBox="1">
            <a:spLocks noChangeArrowheads="1"/>
          </p:cNvSpPr>
          <p:nvPr/>
        </p:nvSpPr>
        <p:spPr bwMode="auto">
          <a:xfrm>
            <a:off x="6164046" y="1303893"/>
            <a:ext cx="2813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 smtClean="0">
                <a:latin typeface="Arial Black" pitchFamily="34" charset="0"/>
              </a:rPr>
              <a:t>наличие месторождений нефти,</a:t>
            </a:r>
          </a:p>
          <a:p>
            <a:pPr eaLnBrk="0" hangingPunct="0"/>
            <a:r>
              <a:rPr lang="ru-RU" sz="1200" dirty="0" smtClean="0">
                <a:latin typeface="Arial Black" pitchFamily="34" charset="0"/>
              </a:rPr>
              <a:t> газа и глины; </a:t>
            </a:r>
          </a:p>
          <a:p>
            <a:pPr eaLnBrk="0" hangingPunct="0"/>
            <a:r>
              <a:rPr lang="ru-RU" sz="1200" dirty="0" smtClean="0">
                <a:latin typeface="Arial Black" pitchFamily="34" charset="0"/>
              </a:rPr>
              <a:t>богатые лесные ресурсы; </a:t>
            </a:r>
          </a:p>
          <a:p>
            <a:pPr eaLnBrk="0" hangingPunct="0"/>
            <a:r>
              <a:rPr lang="ru-RU" sz="1200" dirty="0" smtClean="0">
                <a:latin typeface="Arial Black" pitchFamily="34" charset="0"/>
              </a:rPr>
              <a:t>обширная  ресурсно- сырьевая база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48208" name="Text Box 80"/>
          <p:cNvSpPr txBox="1">
            <a:spLocks noChangeArrowheads="1"/>
          </p:cNvSpPr>
          <p:nvPr/>
        </p:nvSpPr>
        <p:spPr bwMode="auto">
          <a:xfrm>
            <a:off x="464344" y="1597025"/>
            <a:ext cx="2850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 smtClean="0">
                <a:latin typeface="Arial Black" pitchFamily="34" charset="0"/>
              </a:rPr>
              <a:t>удобное географическое </a:t>
            </a:r>
          </a:p>
          <a:p>
            <a:pPr eaLnBrk="0" hangingPunct="0"/>
            <a:r>
              <a:rPr lang="ru-RU" sz="1200" dirty="0" smtClean="0">
                <a:latin typeface="Arial Black" pitchFamily="34" charset="0"/>
              </a:rPr>
              <a:t>положение</a:t>
            </a:r>
            <a:endParaRPr lang="ru-RU" sz="1200" dirty="0"/>
          </a:p>
        </p:txBody>
      </p:sp>
      <p:sp>
        <p:nvSpPr>
          <p:cNvPr id="48209" name="Text Box 81"/>
          <p:cNvSpPr txBox="1">
            <a:spLocks noChangeArrowheads="1"/>
          </p:cNvSpPr>
          <p:nvPr/>
        </p:nvSpPr>
        <p:spPr bwMode="auto">
          <a:xfrm>
            <a:off x="6857999" y="3614737"/>
            <a:ext cx="21193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 smtClean="0">
                <a:latin typeface="Arial Black" pitchFamily="34" charset="0"/>
              </a:rPr>
              <a:t>незначительное </a:t>
            </a:r>
          </a:p>
          <a:p>
            <a:pPr eaLnBrk="0" hangingPunct="0"/>
            <a:r>
              <a:rPr lang="ru-RU" sz="1200" dirty="0" smtClean="0">
                <a:latin typeface="Arial Black" pitchFamily="34" charset="0"/>
              </a:rPr>
              <a:t>расстояние до железнодорожной ветки, </a:t>
            </a:r>
          </a:p>
          <a:p>
            <a:pPr eaLnBrk="0" hangingPunct="0"/>
            <a:r>
              <a:rPr lang="ru-RU" sz="1200" dirty="0" smtClean="0">
                <a:latin typeface="Arial Black" pitchFamily="34" charset="0"/>
              </a:rPr>
              <a:t>автомобильных магистралей</a:t>
            </a:r>
          </a:p>
          <a:p>
            <a:pPr eaLnBrk="0" hangingPunct="0"/>
            <a:r>
              <a:rPr lang="ru-RU" sz="1200" dirty="0" smtClean="0">
                <a:latin typeface="Arial Black" pitchFamily="34" charset="0"/>
              </a:rPr>
              <a:t> областного значения</a:t>
            </a:r>
            <a:endParaRPr lang="en-US" sz="1200" dirty="0">
              <a:latin typeface="Arial Black" pitchFamily="34" charset="0"/>
            </a:endParaRP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5715000" y="4953000"/>
            <a:ext cx="2396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1200" dirty="0" smtClean="0">
                <a:latin typeface="Arial Black" pitchFamily="34" charset="0"/>
              </a:rPr>
              <a:t>благополучная </a:t>
            </a:r>
          </a:p>
          <a:p>
            <a:pPr eaLnBrk="0" hangingPunct="0"/>
            <a:r>
              <a:rPr lang="ru-RU" sz="1200" dirty="0" smtClean="0">
                <a:latin typeface="Arial Black" pitchFamily="34" charset="0"/>
              </a:rPr>
              <a:t>экологическая ситуация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64344" y="2308086"/>
            <a:ext cx="17902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200" dirty="0" smtClean="0">
                <a:latin typeface="Arial Black" pitchFamily="34" charset="0"/>
              </a:rPr>
              <a:t>развития система</a:t>
            </a:r>
          </a:p>
          <a:p>
            <a:pPr eaLnBrk="0" hangingPunct="0"/>
            <a:r>
              <a:rPr lang="ru-RU" sz="1200" dirty="0" smtClean="0">
                <a:latin typeface="Arial Black" pitchFamily="34" charset="0"/>
              </a:rPr>
              <a:t>транспортных коммуникаций</a:t>
            </a:r>
            <a:endParaRPr lang="ru-RU" sz="1200" dirty="0"/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611560" y="4868419"/>
            <a:ext cx="29021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dirty="0" smtClean="0">
                <a:latin typeface="Arial Black" pitchFamily="34" charset="0"/>
              </a:rPr>
              <a:t>наличие трудовых ресурсов</a:t>
            </a:r>
            <a:endParaRPr lang="en-US" sz="1200" dirty="0">
              <a:latin typeface="Arial Black" pitchFamily="34" charset="0"/>
            </a:endParaRPr>
          </a:p>
        </p:txBody>
      </p:sp>
      <p:pic>
        <p:nvPicPr>
          <p:cNvPr id="48214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88640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 Box 34"/>
          <p:cNvSpPr txBox="1">
            <a:spLocks noChangeArrowheads="1"/>
          </p:cNvSpPr>
          <p:nvPr/>
        </p:nvSpPr>
        <p:spPr bwMode="gray">
          <a:xfrm>
            <a:off x="3568387" y="3314849"/>
            <a:ext cx="20704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211E54"/>
                </a:solidFill>
                <a:latin typeface="Arial Black" pitchFamily="34" charset="0"/>
              </a:rPr>
              <a:t>Сильные стороны </a:t>
            </a:r>
          </a:p>
          <a:p>
            <a:pPr algn="ctr" eaLnBrk="0" hangingPunct="0"/>
            <a:r>
              <a:rPr lang="ru-RU" sz="2400" b="1" dirty="0" smtClean="0">
                <a:solidFill>
                  <a:srgbClr val="211E54"/>
                </a:solidFill>
                <a:latin typeface="Arial Black" pitchFamily="34" charset="0"/>
              </a:rPr>
              <a:t>района</a:t>
            </a:r>
            <a:endParaRPr lang="ru-RU" sz="2400" b="1" dirty="0">
              <a:solidFill>
                <a:srgbClr val="211E54"/>
              </a:solidFill>
              <a:latin typeface="Arial Black" pitchFamily="34" charset="0"/>
            </a:endParaRPr>
          </a:p>
        </p:txBody>
      </p:sp>
      <p:pic>
        <p:nvPicPr>
          <p:cNvPr id="4821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11" y="1470025"/>
            <a:ext cx="3860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917954" y="5807534"/>
            <a:ext cx="1537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8217" name="Picture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48" y="3580631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18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83" y="4631167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0039" y="5596306"/>
            <a:ext cx="2577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наличие и доступность  современных средств связи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68960"/>
            <a:ext cx="2016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активная роль администрации в становлении и развитии малого и среднего бизнеса и улучшении инвестиционной привлекательности района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2566988"/>
            <a:ext cx="2483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рост производства и реализации зерна, молока, мяса, а также опыт внедрения новых технологий;</a:t>
            </a:r>
            <a:endParaRPr lang="ru-RU" sz="1200" dirty="0">
              <a:latin typeface="Arial Black" pitchFamily="34" charset="0"/>
            </a:endParaRPr>
          </a:p>
        </p:txBody>
      </p:sp>
      <p:pic>
        <p:nvPicPr>
          <p:cNvPr id="48219" name="Picture 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2" y="2688432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0674" y="980728"/>
            <a:ext cx="3997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наличие свободных производственных площадок для размещения новых производств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254566" y="5291045"/>
            <a:ext cx="1622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богатые  национальные традиции</a:t>
            </a:r>
            <a:endParaRPr lang="ru-RU" sz="1200" dirty="0"/>
          </a:p>
        </p:txBody>
      </p:sp>
      <p:pic>
        <p:nvPicPr>
          <p:cNvPr id="48220" name="Picture 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20" y="5092442"/>
            <a:ext cx="390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21" name="Picture 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56">
            <a:off x="4273259" y="1938337"/>
            <a:ext cx="45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22" name="Picture 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7703">
            <a:off x="3173413" y="2736764"/>
            <a:ext cx="45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23" name="Picture 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0215">
            <a:off x="5625639" y="2702649"/>
            <a:ext cx="45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24" name="Picture 9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0508">
            <a:off x="4574236" y="4483071"/>
            <a:ext cx="45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25" name="Picture 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9130">
            <a:off x="3952586" y="4407550"/>
            <a:ext cx="45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Общие сведения о муниципальном образовании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367" name="AutoShape 47"/>
          <p:cNvSpPr>
            <a:spLocks noChangeArrowheads="1"/>
          </p:cNvSpPr>
          <p:nvPr/>
        </p:nvSpPr>
        <p:spPr bwMode="gray">
          <a:xfrm>
            <a:off x="627412" y="1128817"/>
            <a:ext cx="1967632" cy="27813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8" name="AutoShape 48"/>
          <p:cNvSpPr>
            <a:spLocks noChangeArrowheads="1"/>
          </p:cNvSpPr>
          <p:nvPr/>
        </p:nvSpPr>
        <p:spPr bwMode="gray">
          <a:xfrm>
            <a:off x="251520" y="1146995"/>
            <a:ext cx="2736304" cy="509031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gray">
          <a:xfrm>
            <a:off x="536937" y="3167102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gray">
          <a:xfrm>
            <a:off x="1154510" y="23418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78" name="Text Box 58"/>
          <p:cNvSpPr txBox="1">
            <a:spLocks noChangeArrowheads="1"/>
          </p:cNvSpPr>
          <p:nvPr/>
        </p:nvSpPr>
        <p:spPr bwMode="gray">
          <a:xfrm>
            <a:off x="323528" y="1412775"/>
            <a:ext cx="266429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Грачевский район расположен в западной части Оренбуржья.</a:t>
            </a:r>
          </a:p>
          <a:p>
            <a:pPr eaLnBrk="0" hangingPunct="0"/>
            <a:endParaRPr lang="ru-RU" sz="2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Граничит: с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Асекеевским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,  Матвеевским, Красногвардейским, 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Бузулукским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 и 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Сорочинским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районами.</a:t>
            </a:r>
            <a:endParaRPr lang="ru-RU" sz="2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6380" name="AutoShape 60"/>
          <p:cNvSpPr>
            <a:spLocks noChangeArrowheads="1"/>
          </p:cNvSpPr>
          <p:nvPr/>
        </p:nvSpPr>
        <p:spPr bwMode="gray">
          <a:xfrm>
            <a:off x="6012160" y="1146995"/>
            <a:ext cx="2952328" cy="4935834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381" name="AutoShape 61"/>
          <p:cNvSpPr>
            <a:spLocks noChangeArrowheads="1"/>
          </p:cNvSpPr>
          <p:nvPr/>
        </p:nvSpPr>
        <p:spPr bwMode="gray">
          <a:xfrm>
            <a:off x="6253345" y="1798493"/>
            <a:ext cx="2121608" cy="5247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000" dirty="0">
              <a:latin typeface="Arial Black" pitchFamily="34" charset="0"/>
            </a:endParaRPr>
          </a:p>
        </p:txBody>
      </p:sp>
      <p:sp>
        <p:nvSpPr>
          <p:cNvPr id="56382" name="AutoShape 62"/>
          <p:cNvSpPr>
            <a:spLocks noChangeArrowheads="1"/>
          </p:cNvSpPr>
          <p:nvPr/>
        </p:nvSpPr>
        <p:spPr bwMode="gray">
          <a:xfrm>
            <a:off x="5858670" y="1412775"/>
            <a:ext cx="2961802" cy="345638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000" dirty="0" smtClean="0">
                <a:solidFill>
                  <a:srgbClr val="0E2368"/>
                </a:solidFill>
                <a:latin typeface="Arial Black" pitchFamily="34" charset="0"/>
              </a:rPr>
              <a:t>34 </a:t>
            </a:r>
          </a:p>
          <a:p>
            <a:r>
              <a:rPr lang="ru-RU" sz="2000" dirty="0" smtClean="0">
                <a:solidFill>
                  <a:srgbClr val="0E2368"/>
                </a:solidFill>
                <a:latin typeface="Arial Black" pitchFamily="34" charset="0"/>
              </a:rPr>
              <a:t>населённых</a:t>
            </a:r>
          </a:p>
          <a:p>
            <a:r>
              <a:rPr lang="ru-RU" sz="2000" dirty="0" smtClean="0">
                <a:solidFill>
                  <a:srgbClr val="0E2368"/>
                </a:solidFill>
                <a:latin typeface="Arial Black" pitchFamily="34" charset="0"/>
              </a:rPr>
              <a:t>пункта</a:t>
            </a:r>
            <a:endParaRPr lang="ru-RU" sz="2000" dirty="0">
              <a:solidFill>
                <a:srgbClr val="0E2368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E2368"/>
                </a:solidFill>
                <a:latin typeface="Arial Black" pitchFamily="34" charset="0"/>
              </a:rPr>
              <a:t>в </a:t>
            </a:r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составе </a:t>
            </a:r>
            <a:endParaRPr lang="ru-RU" sz="2000" dirty="0" smtClean="0">
              <a:solidFill>
                <a:srgbClr val="0E2368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E2368"/>
                </a:solidFill>
                <a:latin typeface="Arial Black" pitchFamily="34" charset="0"/>
              </a:rPr>
              <a:t>12 сельских</a:t>
            </a:r>
          </a:p>
          <a:p>
            <a:r>
              <a:rPr lang="ru-RU" sz="2000" dirty="0" smtClean="0">
                <a:solidFill>
                  <a:srgbClr val="0E2368"/>
                </a:solidFill>
                <a:latin typeface="Arial Black" pitchFamily="34" charset="0"/>
              </a:rPr>
              <a:t>поселений</a:t>
            </a:r>
            <a:r>
              <a:rPr lang="ru-RU" sz="2000" dirty="0">
                <a:solidFill>
                  <a:srgbClr val="0E2368"/>
                </a:solidFill>
                <a:latin typeface="Arial Black" pitchFamily="34" charset="0"/>
              </a:rPr>
              <a:t>. </a:t>
            </a:r>
          </a:p>
          <a:p>
            <a:endParaRPr lang="ru-RU" sz="2000" dirty="0" smtClean="0">
              <a:solidFill>
                <a:srgbClr val="0E2368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E2368"/>
                </a:solidFill>
                <a:latin typeface="Arial Black" pitchFamily="34" charset="0"/>
              </a:rPr>
              <a:t>Административным</a:t>
            </a:r>
          </a:p>
          <a:p>
            <a:r>
              <a:rPr lang="ru-RU" sz="2000" dirty="0" smtClean="0">
                <a:solidFill>
                  <a:srgbClr val="0E2368"/>
                </a:solidFill>
                <a:latin typeface="Arial Black" pitchFamily="34" charset="0"/>
              </a:rPr>
              <a:t>центром района</a:t>
            </a:r>
          </a:p>
          <a:p>
            <a:r>
              <a:rPr lang="ru-RU" sz="2000" dirty="0" smtClean="0">
                <a:solidFill>
                  <a:srgbClr val="0E2368"/>
                </a:solidFill>
                <a:latin typeface="Arial Black" pitchFamily="34" charset="0"/>
              </a:rPr>
              <a:t>является </a:t>
            </a:r>
          </a:p>
          <a:p>
            <a:r>
              <a:rPr lang="ru-RU" sz="2000" dirty="0" smtClean="0">
                <a:solidFill>
                  <a:srgbClr val="0E2368"/>
                </a:solidFill>
                <a:latin typeface="Arial Black" pitchFamily="34" charset="0"/>
              </a:rPr>
              <a:t>село Грачёвка </a:t>
            </a:r>
            <a:endParaRPr lang="ru-RU" sz="2000" dirty="0">
              <a:solidFill>
                <a:srgbClr val="0E2368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56391" name="AutoShape 71"/>
          <p:cNvSpPr>
            <a:spLocks noChangeArrowheads="1"/>
          </p:cNvSpPr>
          <p:nvPr/>
        </p:nvSpPr>
        <p:spPr bwMode="gray">
          <a:xfrm>
            <a:off x="3080387" y="3618783"/>
            <a:ext cx="2498328" cy="2843213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2" name="AutoShape 72"/>
          <p:cNvSpPr>
            <a:spLocks noChangeArrowheads="1"/>
          </p:cNvSpPr>
          <p:nvPr/>
        </p:nvSpPr>
        <p:spPr bwMode="gray">
          <a:xfrm>
            <a:off x="3080388" y="2801938"/>
            <a:ext cx="2778282" cy="393943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3" name="AutoShape 73"/>
          <p:cNvSpPr>
            <a:spLocks noChangeArrowheads="1"/>
          </p:cNvSpPr>
          <p:nvPr/>
        </p:nvSpPr>
        <p:spPr bwMode="gray">
          <a:xfrm>
            <a:off x="3416583" y="5373216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4" name="AutoShape 74"/>
          <p:cNvSpPr>
            <a:spLocks noChangeArrowheads="1"/>
          </p:cNvSpPr>
          <p:nvPr/>
        </p:nvSpPr>
        <p:spPr bwMode="gray">
          <a:xfrm>
            <a:off x="3389268" y="4034380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401" name="Text Box 81"/>
          <p:cNvSpPr txBox="1">
            <a:spLocks noChangeArrowheads="1"/>
          </p:cNvSpPr>
          <p:nvPr/>
        </p:nvSpPr>
        <p:spPr bwMode="gray">
          <a:xfrm>
            <a:off x="3213100" y="2801938"/>
            <a:ext cx="251102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0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 smtClean="0">
                <a:solidFill>
                  <a:srgbClr val="020A53"/>
                </a:solidFill>
                <a:latin typeface="Arial Black" pitchFamily="34" charset="0"/>
              </a:rPr>
              <a:t>Протяженность района 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 smtClean="0">
                <a:solidFill>
                  <a:srgbClr val="020A53"/>
                </a:solidFill>
                <a:latin typeface="Arial Black" pitchFamily="34" charset="0"/>
              </a:rPr>
              <a:t>с севера на юг-55 км.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 smtClean="0">
                <a:solidFill>
                  <a:srgbClr val="020A53"/>
                </a:solidFill>
                <a:latin typeface="Arial Black" pitchFamily="34" charset="0"/>
              </a:rPr>
              <a:t>с запада на восток -45 км.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000" dirty="0" smtClean="0">
              <a:solidFill>
                <a:srgbClr val="020A53"/>
              </a:solidFill>
              <a:latin typeface="Arial Black" pitchFamily="34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 smtClean="0">
                <a:solidFill>
                  <a:srgbClr val="020A53"/>
                </a:solidFill>
                <a:latin typeface="Arial Black" pitchFamily="34" charset="0"/>
              </a:rPr>
              <a:t>Площадь территории  1746 кв. км.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56402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17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35" y="916093"/>
            <a:ext cx="2141033" cy="11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980729"/>
            <a:ext cx="1512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E2368"/>
                </a:solidFill>
                <a:latin typeface="Arial Black" pitchFamily="34" charset="0"/>
              </a:rPr>
              <a:t>Образован в 1928 </a:t>
            </a:r>
            <a:r>
              <a:rPr lang="ru-RU" sz="1600" dirty="0" smtClean="0">
                <a:solidFill>
                  <a:srgbClr val="0E2368"/>
                </a:solidFill>
                <a:latin typeface="Arial Black" pitchFamily="34" charset="0"/>
              </a:rPr>
              <a:t>году </a:t>
            </a:r>
            <a:endParaRPr lang="ru-RU" sz="1600" dirty="0">
              <a:solidFill>
                <a:srgbClr val="0E2368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27" y="5040389"/>
            <a:ext cx="2145796" cy="78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Arial Black" pitchFamily="34" charset="0"/>
              </a:rPr>
              <a:t>Грачевский район</a:t>
            </a:r>
            <a:endParaRPr lang="ru-RU" sz="2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5836042" y="2611440"/>
            <a:ext cx="2696943" cy="39859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107504" y="1791031"/>
            <a:ext cx="2952328" cy="46278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gray">
          <a:xfrm>
            <a:off x="233772" y="2020114"/>
            <a:ext cx="259228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222752"/>
                </a:solidFill>
              </a:rPr>
              <a:t>Имеется два </a:t>
            </a:r>
            <a:r>
              <a:rPr lang="ru-RU" sz="1400" b="1" dirty="0">
                <a:solidFill>
                  <a:srgbClr val="222752"/>
                </a:solidFill>
              </a:rPr>
              <a:t>Государственных заказника</a:t>
            </a:r>
            <a:r>
              <a:rPr lang="en-US" sz="1400" b="1" dirty="0" smtClean="0">
                <a:solidFill>
                  <a:srgbClr val="222752"/>
                </a:solidFill>
              </a:rPr>
              <a:t>.</a:t>
            </a:r>
            <a:endParaRPr lang="ru-RU" sz="1400" b="1" dirty="0" smtClean="0">
              <a:solidFill>
                <a:srgbClr val="222752"/>
              </a:solidFill>
            </a:endParaRPr>
          </a:p>
          <a:p>
            <a:pPr eaLnBrk="0" hangingPunct="0"/>
            <a:r>
              <a:rPr lang="ru-RU" sz="1400" b="1" dirty="0" err="1">
                <a:solidFill>
                  <a:srgbClr val="222752"/>
                </a:solidFill>
              </a:rPr>
              <a:t>Боровской</a:t>
            </a:r>
            <a:r>
              <a:rPr lang="ru-RU" sz="1400" b="1" dirty="0">
                <a:solidFill>
                  <a:srgbClr val="222752"/>
                </a:solidFill>
              </a:rPr>
              <a:t> – комплексный заказник, расположен  в северо-восточной части района; в нем присутствует биологическая фауна: лось, кабан, косуля, заяц, лиса, барсук, бобер, сурок, куница, норка, утка, куропатка, тетерев. </a:t>
            </a:r>
            <a:endParaRPr lang="ru-RU" sz="1400" b="1" dirty="0" smtClean="0">
              <a:solidFill>
                <a:srgbClr val="222752"/>
              </a:solidFill>
            </a:endParaRPr>
          </a:p>
          <a:p>
            <a:pPr eaLnBrk="0" hangingPunct="0"/>
            <a:r>
              <a:rPr lang="ru-RU" sz="1400" b="1" dirty="0" smtClean="0">
                <a:solidFill>
                  <a:srgbClr val="222752"/>
                </a:solidFill>
              </a:rPr>
              <a:t>Комсомольский </a:t>
            </a:r>
            <a:r>
              <a:rPr lang="ru-RU" sz="1400" b="1" dirty="0">
                <a:solidFill>
                  <a:srgbClr val="222752"/>
                </a:solidFill>
              </a:rPr>
              <a:t>видовой заказник- </a:t>
            </a:r>
            <a:r>
              <a:rPr lang="ru-RU" sz="1400" b="1" dirty="0" err="1">
                <a:solidFill>
                  <a:srgbClr val="222752"/>
                </a:solidFill>
              </a:rPr>
              <a:t>сурчиный</a:t>
            </a:r>
            <a:r>
              <a:rPr lang="ru-RU" sz="1400" b="1" dirty="0">
                <a:solidFill>
                  <a:srgbClr val="222752"/>
                </a:solidFill>
              </a:rPr>
              <a:t>.  В заказнике преобладают </a:t>
            </a:r>
            <a:r>
              <a:rPr lang="ru-RU" sz="1400" b="1" dirty="0" err="1">
                <a:solidFill>
                  <a:srgbClr val="222752"/>
                </a:solidFill>
              </a:rPr>
              <a:t>сурчиные</a:t>
            </a:r>
            <a:r>
              <a:rPr lang="ru-RU" sz="1400" b="1" dirty="0">
                <a:solidFill>
                  <a:srgbClr val="222752"/>
                </a:solidFill>
              </a:rPr>
              <a:t> колонии. Также имеются: кабан, лиса, заяц, косуля, бобер, барсук, утка.</a:t>
            </a:r>
          </a:p>
          <a:p>
            <a:pPr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5" name="Freeform 23"/>
          <p:cNvSpPr>
            <a:spLocks/>
          </p:cNvSpPr>
          <p:nvPr/>
        </p:nvSpPr>
        <p:spPr bwMode="gray">
          <a:xfrm>
            <a:off x="3610136" y="261144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7" name="Freeform 25"/>
          <p:cNvSpPr>
            <a:spLocks/>
          </p:cNvSpPr>
          <p:nvPr/>
        </p:nvSpPr>
        <p:spPr bwMode="gray">
          <a:xfrm rot="21277856" flipH="1">
            <a:off x="4554312" y="2593947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2286000" y="1205057"/>
            <a:ext cx="4587647" cy="1417861"/>
            <a:chOff x="1997" y="1314"/>
            <a:chExt cx="1889" cy="1009"/>
          </a:xfrm>
        </p:grpSpPr>
        <p:grpSp>
          <p:nvGrpSpPr>
            <p:cNvPr id="44059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4060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gray">
          <a:xfrm>
            <a:off x="2260826" y="1383261"/>
            <a:ext cx="43701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latin typeface="Arial Black" pitchFamily="34" charset="0"/>
              </a:rPr>
              <a:t>Природные ресурсы:</a:t>
            </a:r>
          </a:p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latin typeface="Arial Black" pitchFamily="34" charset="0"/>
              </a:rPr>
              <a:t>л</a:t>
            </a:r>
            <a:r>
              <a:rPr lang="ru-RU" sz="2400" b="1" dirty="0" smtClean="0">
                <a:solidFill>
                  <a:srgbClr val="000000"/>
                </a:solidFill>
                <a:latin typeface="Arial Black" pitchFamily="34" charset="0"/>
              </a:rPr>
              <a:t>ес, реки, озера, земля</a:t>
            </a:r>
            <a:endParaRPr lang="ru-RU" sz="2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gray">
          <a:xfrm>
            <a:off x="6012160" y="2923382"/>
            <a:ext cx="244827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Наиболее </a:t>
            </a:r>
            <a:r>
              <a:rPr lang="ru-RU" sz="1600" b="1" dirty="0">
                <a:solidFill>
                  <a:srgbClr val="000000"/>
                </a:solidFill>
              </a:rPr>
              <a:t>крупными реками являются Ток и </a:t>
            </a:r>
            <a:r>
              <a:rPr lang="ru-RU" sz="1600" b="1" dirty="0" smtClean="0">
                <a:solidFill>
                  <a:srgbClr val="000000"/>
                </a:solidFill>
              </a:rPr>
              <a:t>Боровка</a:t>
            </a:r>
            <a:r>
              <a:rPr lang="ru-RU" sz="1600" b="1" dirty="0">
                <a:solidFill>
                  <a:srgbClr val="000000"/>
                </a:solidFill>
              </a:rPr>
              <a:t>. распространена </a:t>
            </a:r>
            <a:r>
              <a:rPr lang="ru-RU" sz="1600" b="1" dirty="0" smtClean="0">
                <a:solidFill>
                  <a:srgbClr val="000000"/>
                </a:solidFill>
              </a:rPr>
              <a:t>рыбная </a:t>
            </a:r>
            <a:r>
              <a:rPr lang="ru-RU" sz="1600" b="1" dirty="0">
                <a:solidFill>
                  <a:srgbClr val="000000"/>
                </a:solidFill>
              </a:rPr>
              <a:t>фауна: лещ, щука, сом, голавль, окунь, плотва, </a:t>
            </a:r>
            <a:r>
              <a:rPr lang="ru-RU" sz="1600" b="1" dirty="0" smtClean="0">
                <a:solidFill>
                  <a:srgbClr val="000000"/>
                </a:solidFill>
              </a:rPr>
              <a:t>карп</a:t>
            </a:r>
            <a:r>
              <a:rPr lang="ru-RU" sz="1600" b="1" dirty="0">
                <a:solidFill>
                  <a:srgbClr val="000000"/>
                </a:solidFill>
              </a:rPr>
              <a:t>, сазан, жерех, пескарь, карась, </a:t>
            </a:r>
            <a:r>
              <a:rPr lang="ru-RU" sz="1600" b="1" dirty="0" smtClean="0">
                <a:solidFill>
                  <a:srgbClr val="000000"/>
                </a:solidFill>
              </a:rPr>
              <a:t>рак.</a:t>
            </a:r>
          </a:p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Имеется </a:t>
            </a:r>
            <a:r>
              <a:rPr lang="ru-RU" sz="1600" b="1" dirty="0" err="1" smtClean="0">
                <a:solidFill>
                  <a:srgbClr val="000000"/>
                </a:solidFill>
              </a:rPr>
              <a:t>Боровское</a:t>
            </a:r>
            <a:r>
              <a:rPr lang="ru-RU" sz="1600" b="1" dirty="0" smtClean="0">
                <a:solidFill>
                  <a:srgbClr val="000000"/>
                </a:solidFill>
              </a:rPr>
              <a:t> водохранилище</a:t>
            </a:r>
          </a:p>
          <a:p>
            <a:pPr eaLnBrk="0" hangingPunct="0"/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44068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365104"/>
            <a:ext cx="2429495" cy="120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Экология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41048" name="Group 88"/>
          <p:cNvGrpSpPr>
            <a:grpSpLocks/>
          </p:cNvGrpSpPr>
          <p:nvPr/>
        </p:nvGrpSpPr>
        <p:grpSpPr bwMode="auto">
          <a:xfrm>
            <a:off x="1828800" y="1752600"/>
            <a:ext cx="762000" cy="665163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1762747" y="3329721"/>
            <a:ext cx="762000" cy="665163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590800" y="2996952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2661185" y="1237457"/>
            <a:ext cx="621168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itchFamily="34" charset="0"/>
              </a:rPr>
              <a:t>Крупные промышленные </a:t>
            </a:r>
            <a:r>
              <a:rPr lang="ru-RU" sz="1600" dirty="0" smtClean="0">
                <a:latin typeface="Arial Black" pitchFamily="34" charset="0"/>
              </a:rPr>
              <a:t>объекты  не оказывают негативного влияния на состояние </a:t>
            </a:r>
            <a:r>
              <a:rPr lang="ru-RU" sz="1600" dirty="0">
                <a:latin typeface="Arial Black" pitchFamily="34" charset="0"/>
              </a:rPr>
              <a:t>окружающей </a:t>
            </a:r>
            <a:r>
              <a:rPr lang="ru-RU" sz="1600" dirty="0" smtClean="0">
                <a:latin typeface="Arial Black" pitchFamily="34" charset="0"/>
              </a:rPr>
              <a:t>среды. Попутный </a:t>
            </a:r>
            <a:r>
              <a:rPr lang="ru-RU" sz="1600" dirty="0">
                <a:latin typeface="Arial Black" pitchFamily="34" charset="0"/>
              </a:rPr>
              <a:t>нефтяной газ Покровского месторождения  не сжигается, а перерабатывается - функционирует Покровская установка комплексной подготовки газа мощностью 450млн.м3  в год. </a:t>
            </a:r>
          </a:p>
          <a:p>
            <a:pPr eaLnBrk="0" hangingPunct="0"/>
            <a:endParaRPr lang="en-US" sz="1600" dirty="0">
              <a:latin typeface="Arial Black" pitchFamily="34" charset="0"/>
            </a:endParaRPr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2025650" y="185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2746077" y="398356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2843808" y="3375576"/>
            <a:ext cx="68707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itchFamily="34" charset="0"/>
              </a:rPr>
              <a:t>Состояние водных объектов, </a:t>
            </a:r>
            <a:endParaRPr lang="ru-RU" sz="1600" dirty="0" smtClean="0">
              <a:latin typeface="Arial Black" pitchFamily="34" charset="0"/>
            </a:endParaRPr>
          </a:p>
          <a:p>
            <a:pPr eaLnBrk="0" hangingPunct="0"/>
            <a:r>
              <a:rPr lang="ru-RU" sz="1600" dirty="0" smtClean="0">
                <a:latin typeface="Arial Black" pitchFamily="34" charset="0"/>
              </a:rPr>
              <a:t>почвенного </a:t>
            </a:r>
            <a:r>
              <a:rPr lang="ru-RU" sz="1600" dirty="0">
                <a:latin typeface="Arial Black" pitchFamily="34" charset="0"/>
              </a:rPr>
              <a:t>покрова, зеленых насаждений хорошее. 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1974500" y="343370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2</a:t>
            </a:r>
          </a:p>
        </p:txBody>
      </p:sp>
      <p:grpSp>
        <p:nvGrpSpPr>
          <p:cNvPr id="41062" name="Group 102"/>
          <p:cNvGrpSpPr>
            <a:grpSpLocks/>
          </p:cNvGrpSpPr>
          <p:nvPr/>
        </p:nvGrpSpPr>
        <p:grpSpPr bwMode="auto">
          <a:xfrm>
            <a:off x="1816367" y="4282513"/>
            <a:ext cx="762000" cy="665163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2860377" y="497888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2805820" y="4282513"/>
            <a:ext cx="5976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itchFamily="34" charset="0"/>
              </a:rPr>
              <a:t>Сброс неочищенных и недостаточно очищенных сточных вод в водные объекты исключен. 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2038544" y="438083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3</a:t>
            </a:r>
          </a:p>
        </p:txBody>
      </p:sp>
      <p:pic>
        <p:nvPicPr>
          <p:cNvPr id="41076" name="Picture 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ine 110"/>
          <p:cNvSpPr>
            <a:spLocks noChangeShapeType="1"/>
          </p:cNvSpPr>
          <p:nvPr/>
        </p:nvSpPr>
        <p:spPr bwMode="auto">
          <a:xfrm>
            <a:off x="2843808" y="619770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32" y="5464833"/>
            <a:ext cx="7810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Box 101"/>
          <p:cNvSpPr txBox="1">
            <a:spLocks noChangeArrowheads="1"/>
          </p:cNvSpPr>
          <p:nvPr/>
        </p:nvSpPr>
        <p:spPr bwMode="gray">
          <a:xfrm>
            <a:off x="2083300" y="5517232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/>
              <a:t>4</a:t>
            </a:r>
            <a:endParaRPr lang="en-US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60377" y="53325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latin typeface="Arial Black" pitchFamily="34" charset="0"/>
              </a:rPr>
              <a:t>Все улицы озеленены. Имеется парк, детские спортивные игровые площадки, площадки для отдыха. </a:t>
            </a:r>
          </a:p>
        </p:txBody>
      </p:sp>
    </p:spTree>
    <p:extLst>
      <p:ext uri="{BB962C8B-B14F-4D97-AF65-F5344CB8AC3E}">
        <p14:creationId xmlns:p14="http://schemas.microsoft.com/office/powerpoint/2010/main" val="10501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67" y="550108"/>
            <a:ext cx="4957926" cy="8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Демография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ltGray">
          <a:xfrm>
            <a:off x="2057400" y="4313238"/>
            <a:ext cx="5196225" cy="1665147"/>
          </a:xfrm>
          <a:prstGeom prst="ellipse">
            <a:avLst/>
          </a:prstGeom>
          <a:solidFill>
            <a:srgbClr val="5F5F5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gray">
          <a:xfrm rot="-998297">
            <a:off x="1331913" y="2200275"/>
            <a:ext cx="5762625" cy="301625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29698D">
                  <a:gamma/>
                  <a:tint val="24314"/>
                  <a:invGamma/>
                </a:srgbClr>
              </a:gs>
              <a:gs pos="100000">
                <a:srgbClr val="29698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gray">
          <a:xfrm rot="-998297">
            <a:off x="1541160" y="1852326"/>
            <a:ext cx="5562600" cy="2922588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63529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1" name="Arc 27"/>
          <p:cNvSpPr>
            <a:spLocks/>
          </p:cNvSpPr>
          <p:nvPr/>
        </p:nvSpPr>
        <p:spPr bwMode="gray">
          <a:xfrm rot="-998297">
            <a:off x="4037013" y="2116138"/>
            <a:ext cx="2851150" cy="1538287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2" name="Arc 28"/>
          <p:cNvSpPr>
            <a:spLocks/>
          </p:cNvSpPr>
          <p:nvPr/>
        </p:nvSpPr>
        <p:spPr bwMode="gray">
          <a:xfrm rot="20601703" flipH="1">
            <a:off x="1443038" y="3429000"/>
            <a:ext cx="2876550" cy="1630363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47ABE3">
                  <a:gamma/>
                  <a:tint val="45490"/>
                  <a:invGamma/>
                </a:srgbClr>
              </a:gs>
              <a:gs pos="100000">
                <a:srgbClr val="47ABE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3" name="Arc 29"/>
          <p:cNvSpPr>
            <a:spLocks/>
          </p:cNvSpPr>
          <p:nvPr/>
        </p:nvSpPr>
        <p:spPr bwMode="gray">
          <a:xfrm rot="-998297">
            <a:off x="3281363" y="1844675"/>
            <a:ext cx="2813050" cy="1417638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rgbClr val="AAA0F8">
                  <a:gamma/>
                  <a:shade val="46275"/>
                  <a:invGamma/>
                </a:srgbClr>
              </a:gs>
              <a:gs pos="100000">
                <a:srgbClr val="AAA0F8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4" name="Arc 30"/>
          <p:cNvSpPr>
            <a:spLocks/>
          </p:cNvSpPr>
          <p:nvPr/>
        </p:nvSpPr>
        <p:spPr bwMode="gray">
          <a:xfrm rot="20601703" flipH="1">
            <a:off x="1243013" y="2497138"/>
            <a:ext cx="27622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47ABE3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5" name="Oval 31"/>
          <p:cNvSpPr>
            <a:spLocks noChangeArrowheads="1"/>
          </p:cNvSpPr>
          <p:nvPr/>
        </p:nvSpPr>
        <p:spPr bwMode="gray">
          <a:xfrm rot="-998297">
            <a:off x="2849563" y="2752725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000000">
                  <a:gamma/>
                  <a:tint val="24314"/>
                  <a:invGamma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gray">
          <a:xfrm>
            <a:off x="4976051" y="2421068"/>
            <a:ext cx="28087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 Black" pitchFamily="34" charset="0"/>
              </a:rPr>
              <a:t>Моложе </a:t>
            </a:r>
            <a:r>
              <a:rPr lang="ru-RU" sz="1400" dirty="0" smtClean="0">
                <a:latin typeface="Arial Black" pitchFamily="34" charset="0"/>
              </a:rPr>
              <a:t>трудоспособного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 возраста 20%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57377" name="Text Box 33"/>
          <p:cNvSpPr txBox="1">
            <a:spLocks noChangeArrowheads="1"/>
          </p:cNvSpPr>
          <p:nvPr/>
        </p:nvSpPr>
        <p:spPr bwMode="gray">
          <a:xfrm>
            <a:off x="3474919" y="2060575"/>
            <a:ext cx="1960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женщин  53%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gray">
          <a:xfrm>
            <a:off x="2319965" y="2636121"/>
            <a:ext cx="16450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Arial Black" pitchFamily="34" charset="0"/>
              </a:rPr>
              <a:t>м</a:t>
            </a:r>
            <a:r>
              <a:rPr lang="ru-RU" sz="1600" dirty="0" smtClean="0">
                <a:solidFill>
                  <a:srgbClr val="FFFFFF"/>
                </a:solidFill>
                <a:latin typeface="Arial Black" pitchFamily="34" charset="0"/>
              </a:rPr>
              <a:t>ужчин 47%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57379" name="Freeform 35"/>
          <p:cNvSpPr>
            <a:spLocks/>
          </p:cNvSpPr>
          <p:nvPr/>
        </p:nvSpPr>
        <p:spPr bwMode="gray">
          <a:xfrm>
            <a:off x="6172200" y="3051175"/>
            <a:ext cx="1295400" cy="1711325"/>
          </a:xfrm>
          <a:custGeom>
            <a:avLst/>
            <a:gdLst>
              <a:gd name="T0" fmla="*/ 0 w 816"/>
              <a:gd name="T1" fmla="*/ 841 h 1078"/>
              <a:gd name="T2" fmla="*/ 784 w 816"/>
              <a:gd name="T3" fmla="*/ 0 h 1078"/>
              <a:gd name="T4" fmla="*/ 816 w 816"/>
              <a:gd name="T5" fmla="*/ 280 h 1078"/>
              <a:gd name="T6" fmla="*/ 544 w 816"/>
              <a:gd name="T7" fmla="*/ 672 h 1078"/>
              <a:gd name="T8" fmla="*/ 25 w 816"/>
              <a:gd name="T9" fmla="*/ 1078 h 1078"/>
              <a:gd name="T10" fmla="*/ 0 w 816"/>
              <a:gd name="T11" fmla="*/ 841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6600CC">
                  <a:gamma/>
                  <a:tint val="45490"/>
                  <a:invGamma/>
                </a:srgbClr>
              </a:gs>
              <a:gs pos="100000">
                <a:srgbClr val="6600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7380" name="Arc 36"/>
          <p:cNvSpPr>
            <a:spLocks/>
          </p:cNvSpPr>
          <p:nvPr/>
        </p:nvSpPr>
        <p:spPr bwMode="gray">
          <a:xfrm rot="-1060795">
            <a:off x="3966454" y="3151454"/>
            <a:ext cx="3603067" cy="1346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01 w 20601"/>
              <a:gd name="T1" fmla="*/ 6492 h 19523"/>
              <a:gd name="T2" fmla="*/ 9242 w 20601"/>
              <a:gd name="T3" fmla="*/ 19523 h 19523"/>
              <a:gd name="T4" fmla="*/ 0 w 20601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01" h="19523" fill="none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</a:path>
              <a:path w="20601" h="19523" stroke="0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1" name="Freeform 37"/>
          <p:cNvSpPr>
            <a:spLocks/>
          </p:cNvSpPr>
          <p:nvPr/>
        </p:nvSpPr>
        <p:spPr bwMode="gray">
          <a:xfrm>
            <a:off x="4471988" y="3532188"/>
            <a:ext cx="1758950" cy="1236662"/>
          </a:xfrm>
          <a:custGeom>
            <a:avLst/>
            <a:gdLst>
              <a:gd name="T0" fmla="*/ 1071 w 1108"/>
              <a:gd name="T1" fmla="*/ 546 h 779"/>
              <a:gd name="T2" fmla="*/ 1108 w 1108"/>
              <a:gd name="T3" fmla="*/ 779 h 779"/>
              <a:gd name="T4" fmla="*/ 67 w 1108"/>
              <a:gd name="T5" fmla="*/ 168 h 779"/>
              <a:gd name="T6" fmla="*/ 0 w 1108"/>
              <a:gd name="T7" fmla="*/ 0 h 779"/>
              <a:gd name="T8" fmla="*/ 1071 w 1108"/>
              <a:gd name="T9" fmla="*/ 546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5007A1">
                  <a:gamma/>
                  <a:tint val="45490"/>
                  <a:invGamma/>
                </a:srgbClr>
              </a:gs>
              <a:gs pos="100000">
                <a:srgbClr val="5007A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gray">
          <a:xfrm>
            <a:off x="5289550" y="3585289"/>
            <a:ext cx="34868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Трудоспособного возраста  47%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gray">
          <a:xfrm>
            <a:off x="3263562" y="4588536"/>
            <a:ext cx="32848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Arial Black" pitchFamily="34" charset="0"/>
              </a:rPr>
              <a:t>Старше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трудоспособного 33% 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57385" name="Oval 41"/>
          <p:cNvSpPr>
            <a:spLocks noChangeArrowheads="1"/>
          </p:cNvSpPr>
          <p:nvPr/>
        </p:nvSpPr>
        <p:spPr bwMode="white">
          <a:xfrm rot="-998297">
            <a:off x="2951163" y="3005138"/>
            <a:ext cx="2586037" cy="1090612"/>
          </a:xfrm>
          <a:prstGeom prst="ellipse">
            <a:avLst/>
          </a:prstGeom>
          <a:gradFill rotWithShape="1">
            <a:gsLst>
              <a:gs pos="0">
                <a:srgbClr val="003399">
                  <a:gamma/>
                  <a:shade val="46275"/>
                  <a:invGamma/>
                </a:srgbClr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6" name="Freeform 42"/>
          <p:cNvSpPr>
            <a:spLocks/>
          </p:cNvSpPr>
          <p:nvPr/>
        </p:nvSpPr>
        <p:spPr bwMode="gray">
          <a:xfrm>
            <a:off x="4648200" y="3927475"/>
            <a:ext cx="1282700" cy="1028700"/>
          </a:xfrm>
          <a:custGeom>
            <a:avLst/>
            <a:gdLst>
              <a:gd name="T0" fmla="*/ 0 w 808"/>
              <a:gd name="T1" fmla="*/ 24 h 648"/>
              <a:gd name="T2" fmla="*/ 352 w 808"/>
              <a:gd name="T3" fmla="*/ 448 h 648"/>
              <a:gd name="T4" fmla="*/ 360 w 808"/>
              <a:gd name="T5" fmla="*/ 648 h 648"/>
              <a:gd name="T6" fmla="*/ 808 w 808"/>
              <a:gd name="T7" fmla="*/ 424 h 648"/>
              <a:gd name="T8" fmla="*/ 104 w 808"/>
              <a:gd name="T9" fmla="*/ 0 h 648"/>
              <a:gd name="T10" fmla="*/ 0 w 808"/>
              <a:gd name="T11" fmla="*/ 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33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738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8651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147"/>
            <a:ext cx="2487479" cy="22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339" y="1643766"/>
            <a:ext cx="196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1E54"/>
                </a:solidFill>
                <a:latin typeface="Arial Black" pitchFamily="34" charset="0"/>
              </a:rPr>
              <a:t>Плотность населения</a:t>
            </a:r>
          </a:p>
          <a:p>
            <a:r>
              <a:rPr lang="ru-RU" dirty="0">
                <a:solidFill>
                  <a:srgbClr val="211E54"/>
                </a:solidFill>
                <a:latin typeface="Arial Black" pitchFamily="34" charset="0"/>
              </a:rPr>
              <a:t>6</a:t>
            </a:r>
            <a:r>
              <a:rPr lang="ru-RU" dirty="0" smtClean="0">
                <a:solidFill>
                  <a:srgbClr val="211E54"/>
                </a:solidFill>
                <a:latin typeface="Arial Black" pitchFamily="34" charset="0"/>
              </a:rPr>
              <a:t> человек </a:t>
            </a:r>
          </a:p>
          <a:p>
            <a:r>
              <a:rPr lang="ru-RU" dirty="0" smtClean="0">
                <a:solidFill>
                  <a:srgbClr val="211E54"/>
                </a:solidFill>
                <a:latin typeface="Arial Black" pitchFamily="34" charset="0"/>
              </a:rPr>
              <a:t>на  кв</a:t>
            </a:r>
            <a:r>
              <a:rPr lang="ru-RU" dirty="0">
                <a:solidFill>
                  <a:srgbClr val="211E54"/>
                </a:solidFill>
                <a:latin typeface="Arial Black" pitchFamily="34" charset="0"/>
              </a:rPr>
              <a:t>. км.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965450"/>
            <a:ext cx="183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4497" y="2944287"/>
            <a:ext cx="598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6" y="3909186"/>
            <a:ext cx="725888" cy="91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5756" y="3870509"/>
            <a:ext cx="15153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itchFamily="34" charset="0"/>
              </a:rPr>
              <a:t>В </a:t>
            </a:r>
            <a:r>
              <a:rPr lang="ru-RU" sz="1400" dirty="0" smtClean="0">
                <a:latin typeface="Arial Black" pitchFamily="34" charset="0"/>
              </a:rPr>
              <a:t>2020 </a:t>
            </a:r>
            <a:r>
              <a:rPr lang="ru-RU" sz="1400" dirty="0">
                <a:latin typeface="Arial Black" pitchFamily="34" charset="0"/>
              </a:rPr>
              <a:t>году </a:t>
            </a:r>
            <a:endParaRPr lang="ru-RU" sz="1400" dirty="0" smtClean="0">
              <a:latin typeface="Arial Black" pitchFamily="34" charset="0"/>
            </a:endParaRPr>
          </a:p>
          <a:p>
            <a:r>
              <a:rPr lang="ru-RU" sz="1400" dirty="0" smtClean="0">
                <a:latin typeface="Arial Black" pitchFamily="34" charset="0"/>
              </a:rPr>
              <a:t>родилось</a:t>
            </a:r>
          </a:p>
          <a:p>
            <a:r>
              <a:rPr lang="ru-RU" sz="1400" dirty="0" smtClean="0">
                <a:latin typeface="Arial Black" pitchFamily="34" charset="0"/>
              </a:rPr>
              <a:t>90 </a:t>
            </a:r>
            <a:r>
              <a:rPr lang="ru-RU" sz="1400" dirty="0" smtClean="0">
                <a:latin typeface="Arial Black" pitchFamily="34" charset="0"/>
              </a:rPr>
              <a:t>человек умерло 222 человека.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492947" y="547767"/>
            <a:ext cx="421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11E54"/>
                </a:solidFill>
                <a:latin typeface="Arial Black" pitchFamily="34" charset="0"/>
              </a:rPr>
              <a:t>Среднегодовая численность 2020 год  11,0 тыс. человек</a:t>
            </a:r>
            <a:endParaRPr lang="ru-RU" dirty="0">
              <a:solidFill>
                <a:srgbClr val="211E54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1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Рынок труда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854491" y="1369748"/>
            <a:ext cx="5369702" cy="3458645"/>
            <a:chOff x="1785" y="1824"/>
            <a:chExt cx="1908" cy="1907"/>
          </a:xfrm>
        </p:grpSpPr>
        <p:sp>
          <p:nvSpPr>
            <p:cNvPr id="39940" name="AutoShape 4"/>
            <p:cNvSpPr>
              <a:spLocks noChangeArrowheads="1"/>
            </p:cNvSpPr>
            <p:nvPr/>
          </p:nvSpPr>
          <p:spPr bwMode="gray">
            <a:xfrm rot="16200000" flipH="1">
              <a:off x="1733" y="2620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gray">
            <a:xfrm rot="10800000" flipH="1">
              <a:off x="2789" y="352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5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9948" name="Oval 12"/>
            <p:cNvSpPr>
              <a:spLocks noChangeArrowheads="1"/>
            </p:cNvSpPr>
            <p:nvPr/>
          </p:nvSpPr>
          <p:spPr bwMode="gray">
            <a:xfrm>
              <a:off x="2254" y="2083"/>
              <a:ext cx="1262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9950" name="AutoShape 14"/>
          <p:cNvSpPr>
            <a:spLocks noChangeArrowheads="1"/>
          </p:cNvSpPr>
          <p:nvPr/>
        </p:nvSpPr>
        <p:spPr bwMode="gray">
          <a:xfrm>
            <a:off x="143611" y="2819399"/>
            <a:ext cx="2585183" cy="105414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gray">
          <a:xfrm>
            <a:off x="143611" y="1911218"/>
            <a:ext cx="2523389" cy="98438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gray">
          <a:xfrm>
            <a:off x="4665264" y="3000225"/>
            <a:ext cx="25699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 smtClean="0">
                <a:latin typeface="Arial Black" pitchFamily="34" charset="0"/>
              </a:rPr>
              <a:t>Трудовой потенциал</a:t>
            </a:r>
          </a:p>
          <a:p>
            <a:pPr algn="ctr" eaLnBrk="0" hangingPunct="0"/>
            <a:r>
              <a:rPr lang="ru-RU" sz="1600" b="1" dirty="0" smtClean="0">
                <a:latin typeface="Arial Black" pitchFamily="34" charset="0"/>
              </a:rPr>
              <a:t> 4,8 тыс. человек</a:t>
            </a:r>
            <a:endParaRPr lang="en-US" sz="1600" b="1" dirty="0">
              <a:latin typeface="Arial Black" pitchFamily="34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gray">
          <a:xfrm>
            <a:off x="-55963" y="2332829"/>
            <a:ext cx="2930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dirty="0">
                <a:latin typeface="Arial Black" pitchFamily="34" charset="0"/>
              </a:rPr>
              <a:t>Численность </a:t>
            </a:r>
            <a:r>
              <a:rPr lang="ru-RU" sz="1400" dirty="0" smtClean="0">
                <a:latin typeface="Arial Black" pitchFamily="34" charset="0"/>
              </a:rPr>
              <a:t>безработных</a:t>
            </a:r>
          </a:p>
          <a:p>
            <a:pPr algn="ctr" eaLnBrk="0" hangingPunct="0"/>
            <a:r>
              <a:rPr lang="ru-RU" sz="1400" dirty="0" smtClean="0">
                <a:latin typeface="Arial Black" pitchFamily="34" charset="0"/>
              </a:rPr>
              <a:t>178 человек 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323528" y="3201291"/>
            <a:ext cx="23515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latin typeface="Arial Black" pitchFamily="34" charset="0"/>
              </a:rPr>
              <a:t>Уровень </a:t>
            </a:r>
            <a:r>
              <a:rPr lang="ru-RU" sz="1400" dirty="0">
                <a:latin typeface="Arial Black" pitchFamily="34" charset="0"/>
              </a:rPr>
              <a:t>безработицы </a:t>
            </a:r>
            <a:endParaRPr lang="ru-RU" sz="1400" dirty="0" smtClean="0">
              <a:latin typeface="Arial Black" pitchFamily="34" charset="0"/>
            </a:endParaRPr>
          </a:p>
          <a:p>
            <a:pPr algn="ctr" eaLnBrk="0" hangingPunct="0"/>
            <a:r>
              <a:rPr lang="ru-RU" sz="1400" dirty="0" smtClean="0">
                <a:latin typeface="Arial Black" pitchFamily="34" charset="0"/>
              </a:rPr>
              <a:t>3%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8588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61" y="1627850"/>
            <a:ext cx="5794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6160" y="1719273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1000" dirty="0" smtClean="0">
                <a:solidFill>
                  <a:srgbClr val="000000"/>
                </a:solidFill>
                <a:latin typeface="Arial Black" pitchFamily="34" charset="0"/>
              </a:rPr>
              <a:t>2020 </a:t>
            </a:r>
          </a:p>
          <a:p>
            <a:pPr algn="ctr" eaLnBrk="0" hangingPunct="0"/>
            <a:r>
              <a:rPr lang="ru-RU" sz="1000" dirty="0" smtClean="0">
                <a:solidFill>
                  <a:srgbClr val="000000"/>
                </a:solidFill>
                <a:latin typeface="Arial Black" pitchFamily="34" charset="0"/>
              </a:rPr>
              <a:t>год</a:t>
            </a:r>
            <a:endParaRPr lang="en-US" sz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83" y="1985128"/>
            <a:ext cx="2332497" cy="10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3432833" y="5229200"/>
            <a:ext cx="5315632" cy="141418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gray">
          <a:xfrm>
            <a:off x="3851920" y="5627717"/>
            <a:ext cx="43722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 smtClean="0">
                <a:latin typeface="Arial Black" pitchFamily="34" charset="0"/>
              </a:rPr>
              <a:t>Занято  в экономике </a:t>
            </a:r>
          </a:p>
          <a:p>
            <a:pPr algn="ctr" eaLnBrk="0" hangingPunct="0"/>
            <a:r>
              <a:rPr lang="ru-RU" sz="2000" dirty="0" smtClean="0">
                <a:latin typeface="Arial Black" pitchFamily="34" charset="0"/>
              </a:rPr>
              <a:t>4,5 тыс. человек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sample_dark 2">
      <a:dk1>
        <a:srgbClr val="969696"/>
      </a:dk1>
      <a:lt1>
        <a:srgbClr val="FFFFFF"/>
      </a:lt1>
      <a:dk2>
        <a:srgbClr val="003399"/>
      </a:dk2>
      <a:lt2>
        <a:srgbClr val="85D9F7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003399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1074</TotalTime>
  <Words>1863</Words>
  <Application>Microsoft Office PowerPoint</Application>
  <PresentationFormat>Экран (4:3)</PresentationFormat>
  <Paragraphs>459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11</vt:lpstr>
      <vt:lpstr>Инвестиционный паспорт муниципального образования   Грачевский район Оренбургской области</vt:lpstr>
      <vt:lpstr>УВАЖАЕМЫЕ  ИНВЕСТОРЫ И ПАРТНЕРЫ!</vt:lpstr>
      <vt:lpstr>Приоритетными направлениями развития экономики района являются:  </vt:lpstr>
      <vt:lpstr>Грачевский район</vt:lpstr>
      <vt:lpstr>Общие сведения о муниципальном образовании</vt:lpstr>
      <vt:lpstr>Грачевский район</vt:lpstr>
      <vt:lpstr>Экология </vt:lpstr>
      <vt:lpstr>Демография</vt:lpstr>
      <vt:lpstr>Рынок труда</vt:lpstr>
      <vt:lpstr>Уровень и качество жизни населения</vt:lpstr>
      <vt:lpstr>Руководство муниципального образования</vt:lpstr>
      <vt:lpstr>Показатели социально-экономического развития МО</vt:lpstr>
      <vt:lpstr>Инфраструктура</vt:lpstr>
      <vt:lpstr> Социальная инфраструктура</vt:lpstr>
      <vt:lpstr>Малое и среднее предпринимательство</vt:lpstr>
      <vt:lpstr>Грачевский район</vt:lpstr>
      <vt:lpstr>Нормативно правовые акты регламентирующие инвестиционный процесс </vt:lpstr>
      <vt:lpstr>Месторождения полезных ископаемых</vt:lpstr>
      <vt:lpstr>Предложения  по инвестиционным земельным участкам (промышленным зонам)</vt:lpstr>
      <vt:lpstr>Предложения  по инвестиционным земельным участкам (промышленным зонам)</vt:lpstr>
      <vt:lpstr>Успешно реализованные инвестиционные проекты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 муниципального образования  Грачевский район Оренбургской области</dc:title>
  <dc:creator>Бахарева М.Н</dc:creator>
  <cp:lastModifiedBy>Бахарева М.Н</cp:lastModifiedBy>
  <cp:revision>100</cp:revision>
  <cp:lastPrinted>2020-09-25T11:43:16Z</cp:lastPrinted>
  <dcterms:created xsi:type="dcterms:W3CDTF">2019-09-03T11:38:45Z</dcterms:created>
  <dcterms:modified xsi:type="dcterms:W3CDTF">2021-03-04T07:42:53Z</dcterms:modified>
</cp:coreProperties>
</file>