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7.jpg" ContentType="image/jpg"/>
  <Override PartName="/ppt/notesSlides/notesSlide4.xml" ContentType="application/vnd.openxmlformats-officedocument.presentationml.notesSlide+xml"/>
  <Override PartName="/ppt/media/image18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sldIdLst>
    <p:sldId id="256" r:id="rId4"/>
    <p:sldId id="261" r:id="rId5"/>
    <p:sldId id="270" r:id="rId6"/>
    <p:sldId id="265" r:id="rId7"/>
    <p:sldId id="274" r:id="rId8"/>
    <p:sldId id="301" r:id="rId9"/>
    <p:sldId id="273" r:id="rId10"/>
    <p:sldId id="26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98DFBB"/>
    <a:srgbClr val="9AD3E9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2023-02-27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32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17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70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4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7.jp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Fin-otdel@esoo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2787774"/>
            <a:ext cx="5292080" cy="93610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ts val="3867"/>
              </a:lnSpc>
              <a:spcBef>
                <a:spcPts val="0"/>
              </a:spcBef>
            </a:pPr>
            <a:endParaRPr lang="ru-RU" dirty="0" smtClean="0">
              <a:solidFill>
                <a:srgbClr val="313131"/>
              </a:solidFill>
              <a:latin typeface="IHMAQG+Tahoma Bold"/>
              <a:cs typeface="IHMAQG+Tahoma Bold"/>
            </a:endParaRPr>
          </a:p>
          <a:p>
            <a:pPr>
              <a:lnSpc>
                <a:spcPts val="3867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Script" panose="030B0504020000000003" pitchFamily="66" charset="0"/>
                <a:cs typeface="IHMAQG+Tahoma Bold"/>
              </a:rPr>
              <a:t>ОСНОВНЫЕ ИТОГИ РЕАЛИЗАЦИИ </a:t>
            </a:r>
          </a:p>
          <a:p>
            <a:pPr>
              <a:lnSpc>
                <a:spcPts val="3867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Script" panose="030B0504020000000003" pitchFamily="66" charset="0"/>
                <a:cs typeface="LBRWRO+Tahoma"/>
              </a:rPr>
              <a:t>ПРАКТИКИ ИНИЦИАТИВНОГО</a:t>
            </a:r>
            <a:endParaRPr lang="ru-RU" sz="2000" dirty="0">
              <a:solidFill>
                <a:srgbClr val="FF0000"/>
              </a:solidFill>
              <a:latin typeface="Segoe Script" panose="030B0504020000000003" pitchFamily="66" charset="0"/>
              <a:cs typeface="LBRWRO+Tahoma"/>
            </a:endParaRPr>
          </a:p>
          <a:p>
            <a:pPr>
              <a:lnSpc>
                <a:spcPts val="3455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Script" panose="030B0504020000000003" pitchFamily="66" charset="0"/>
                <a:cs typeface="LBRWRO+Tahoma"/>
              </a:rPr>
              <a:t>БЮДЖЕТИРОВАНИЯ</a:t>
            </a:r>
          </a:p>
          <a:p>
            <a:pPr>
              <a:lnSpc>
                <a:spcPts val="3455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Script" panose="030B0504020000000003" pitchFamily="66" charset="0"/>
                <a:cs typeface="LBRWRO+Tahoma"/>
              </a:rPr>
              <a:t>В ГРАЧЕВСКОМ РАЙОНЕ</a:t>
            </a:r>
          </a:p>
          <a:p>
            <a:pPr>
              <a:lnSpc>
                <a:spcPts val="3455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Segoe Script" panose="030B0504020000000003" pitchFamily="66" charset="0"/>
                <a:cs typeface="LBRWRO+Tahoma"/>
              </a:rPr>
              <a:t>В 2022 ГОДУ</a:t>
            </a:r>
            <a:endParaRPr lang="ru-RU" sz="2000" dirty="0">
              <a:solidFill>
                <a:srgbClr val="FF0000"/>
              </a:solidFill>
              <a:latin typeface="Segoe Script" panose="030B0504020000000003" pitchFamily="66" charset="0"/>
              <a:cs typeface="LBRWRO+Tahoma"/>
            </a:endParaRPr>
          </a:p>
          <a:p>
            <a:pPr lvl="0"/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264000"/>
            <a:ext cx="8964488" cy="51239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  <a:latin typeface="Segoe Script" panose="030B0504020000000003" pitchFamily="66" charset="0"/>
                <a:cs typeface="Arial" pitchFamily="34" charset="0"/>
              </a:rPr>
              <a:t>ПРОЕКТЫ, РЕАЛИЗОВАННЫЕ В 2022 ГОДУ</a:t>
            </a:r>
            <a:endParaRPr lang="en-US" sz="2000" b="1" dirty="0">
              <a:solidFill>
                <a:srgbClr val="0070C0"/>
              </a:solidFill>
              <a:latin typeface="Segoe Script" panose="030B0504020000000003" pitchFamily="66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7776" y="776394"/>
            <a:ext cx="6503678" cy="714933"/>
            <a:chOff x="1191559" y="3166362"/>
            <a:chExt cx="6512641" cy="1022893"/>
          </a:xfrm>
        </p:grpSpPr>
        <p:sp>
          <p:nvSpPr>
            <p:cNvPr id="5" name="Pentagon 4"/>
            <p:cNvSpPr/>
            <p:nvPr/>
          </p:nvSpPr>
          <p:spPr>
            <a:xfrm>
              <a:off x="1633824" y="3414491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91559" y="3166362"/>
              <a:ext cx="825199" cy="102289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Segoe Script" panose="030B0504020000000003" pitchFamily="66" charset="0"/>
                  <a:cs typeface="Arial" pitchFamily="34" charset="0"/>
                </a:rPr>
                <a:t>1</a:t>
              </a:r>
              <a:endParaRPr lang="ko-KR" altLang="en-US" sz="2000" dirty="0">
                <a:latin typeface="Segoe Script" panose="030B0504020000000003" pitchFamily="66" charset="0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85672" y="1024680"/>
            <a:ext cx="27673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207998" y="885605"/>
            <a:ext cx="492749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rgbClr val="FF0000"/>
                </a:solidFill>
                <a:cs typeface="Arial" pitchFamily="34" charset="0"/>
              </a:rPr>
              <a:t>Ремонт проезжей части улиц Степная, Строительная в </a:t>
            </a:r>
          </a:p>
          <a:p>
            <a:pPr>
              <a:defRPr/>
            </a:pPr>
            <a:r>
              <a:rPr lang="ru-RU" altLang="ko-KR" sz="1200" b="1" dirty="0" smtClean="0">
                <a:solidFill>
                  <a:srgbClr val="FF0000"/>
                </a:solidFill>
                <a:cs typeface="Arial" pitchFamily="34" charset="0"/>
              </a:rPr>
              <a:t>с. Александровка</a:t>
            </a:r>
            <a:endParaRPr lang="en-US" altLang="ko-KR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2186" y="1500328"/>
            <a:ext cx="6622002" cy="670648"/>
            <a:chOff x="1120977" y="3176941"/>
            <a:chExt cx="6608639" cy="914400"/>
          </a:xfrm>
        </p:grpSpPr>
        <p:sp>
          <p:nvSpPr>
            <p:cNvPr id="13" name="Pentagon 12"/>
            <p:cNvSpPr/>
            <p:nvPr/>
          </p:nvSpPr>
          <p:spPr>
            <a:xfrm>
              <a:off x="1659240" y="3327583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0"/>
              <a:ext cx="5914970" cy="659251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20977" y="317694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2186" y="2174638"/>
            <a:ext cx="6554105" cy="722640"/>
            <a:chOff x="1111637" y="3178313"/>
            <a:chExt cx="6592563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rgbClr val="00B0F0"/>
                  </a:solidFill>
                </a:rPr>
                <a:t>Ремонт проезжей части улицы Клубная в с. </a:t>
              </a:r>
              <a:r>
                <a:rPr lang="ru-RU" altLang="ko-KR" sz="1200" b="1" dirty="0" err="1" smtClean="0">
                  <a:solidFill>
                    <a:srgbClr val="00B0F0"/>
                  </a:solidFill>
                </a:rPr>
                <a:t>Малояшкино</a:t>
              </a:r>
              <a:endParaRPr lang="ko-KR" alt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111637" y="3178313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0566" y="2903591"/>
            <a:ext cx="6530889" cy="733063"/>
            <a:chOff x="1151658" y="3227976"/>
            <a:chExt cx="6559145" cy="914400"/>
          </a:xfrm>
        </p:grpSpPr>
        <p:sp>
          <p:nvSpPr>
            <p:cNvPr id="21" name="Pentagon 20"/>
            <p:cNvSpPr/>
            <p:nvPr/>
          </p:nvSpPr>
          <p:spPr>
            <a:xfrm>
              <a:off x="1640427" y="3386435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658" y="3227976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55777" y="1624614"/>
            <a:ext cx="306625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Segoe Script" panose="030B0504020000000003" pitchFamily="66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284208" y="1645797"/>
            <a:ext cx="474417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rgbClr val="0070C0"/>
                </a:solidFill>
                <a:cs typeface="Arial" pitchFamily="34" charset="0"/>
              </a:rPr>
              <a:t>Ремонт проезжей части улицы Молодежная в с. Ягодное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55777" y="2216521"/>
            <a:ext cx="306625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Segoe Script" panose="030B0504020000000003" pitchFamily="66" charset="0"/>
                <a:cs typeface="Arial" pitchFamily="34" charset="0"/>
              </a:rPr>
              <a:t>3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55777" y="2944592"/>
            <a:ext cx="36004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Segoe Script" panose="030B0504020000000003" pitchFamily="66" charset="0"/>
                <a:cs typeface="Arial" pitchFamily="34" charset="0"/>
              </a:rPr>
              <a:t>4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12"/>
          <p:cNvSpPr txBox="1"/>
          <p:nvPr/>
        </p:nvSpPr>
        <p:spPr bwMode="auto">
          <a:xfrm>
            <a:off x="3347864" y="3013997"/>
            <a:ext cx="453650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Ремонт асфальтобетонного покрытия улицы Новая в </a:t>
            </a:r>
          </a:p>
          <a:p>
            <a:pPr>
              <a:defRPr/>
            </a:pPr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с. </a:t>
            </a:r>
            <a:r>
              <a:rPr lang="ru-RU" altLang="ko-KR" sz="1200" b="1" dirty="0" err="1" smtClean="0">
                <a:solidFill>
                  <a:srgbClr val="00B050"/>
                </a:solidFill>
                <a:cs typeface="Arial" pitchFamily="34" charset="0"/>
              </a:rPr>
              <a:t>Русскоигнашкино</a:t>
            </a:r>
            <a:endParaRPr lang="ko-KR" altLang="en-US" sz="1200" b="1" dirty="0">
              <a:solidFill>
                <a:srgbClr val="00B050"/>
              </a:solidFill>
              <a:cs typeface="Arial" pitchFamily="34" charset="0"/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2307777" y="3644420"/>
            <a:ext cx="6576411" cy="727614"/>
            <a:chOff x="1132229" y="3224205"/>
            <a:chExt cx="6585474" cy="940714"/>
          </a:xfrm>
        </p:grpSpPr>
        <p:sp>
          <p:nvSpPr>
            <p:cNvPr id="41" name="Pentagon 4"/>
            <p:cNvSpPr/>
            <p:nvPr/>
          </p:nvSpPr>
          <p:spPr>
            <a:xfrm>
              <a:off x="1647327" y="3413776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00B050"/>
                </a:solidFill>
              </a:endParaRPr>
            </a:p>
          </p:txBody>
        </p:sp>
        <p:sp>
          <p:nvSpPr>
            <p:cNvPr id="42" name="Pentagon 5"/>
            <p:cNvSpPr/>
            <p:nvPr/>
          </p:nvSpPr>
          <p:spPr>
            <a:xfrm>
              <a:off x="1678077" y="3334562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rgbClr val="FF0000"/>
                  </a:solidFill>
                </a:rPr>
                <a:t>Ремонт ограждения кладбища в п. </a:t>
              </a:r>
              <a:r>
                <a:rPr lang="ru-RU" altLang="ko-KR" sz="1200" b="1" dirty="0" err="1" smtClean="0">
                  <a:solidFill>
                    <a:srgbClr val="FF0000"/>
                  </a:solidFill>
                </a:rPr>
                <a:t>Подлесный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Diamond 6"/>
            <p:cNvSpPr/>
            <p:nvPr/>
          </p:nvSpPr>
          <p:spPr>
            <a:xfrm>
              <a:off x="1132229" y="3224205"/>
              <a:ext cx="897383" cy="94071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2000" b="1" dirty="0" smtClean="0">
                  <a:solidFill>
                    <a:schemeClr val="bg1"/>
                  </a:solidFill>
                  <a:latin typeface="Segoe Script" panose="030B0504020000000003" pitchFamily="66" charset="0"/>
                </a:rPr>
                <a:t>5</a:t>
              </a:r>
              <a:endParaRPr lang="ko-KR" altLang="en-US" sz="2000" b="1" dirty="0">
                <a:solidFill>
                  <a:schemeClr val="bg1"/>
                </a:solidFill>
                <a:latin typeface="Segoe Script" panose="030B0504020000000003" pitchFamily="66" charset="0"/>
              </a:endParaRPr>
            </a:p>
          </p:txBody>
        </p:sp>
      </p:grpSp>
      <p:grpSp>
        <p:nvGrpSpPr>
          <p:cNvPr id="44" name="Group 11"/>
          <p:cNvGrpSpPr/>
          <p:nvPr/>
        </p:nvGrpSpPr>
        <p:grpSpPr>
          <a:xfrm>
            <a:off x="2297726" y="4367622"/>
            <a:ext cx="6592141" cy="785304"/>
            <a:chOff x="1125362" y="3158781"/>
            <a:chExt cx="6578838" cy="967359"/>
          </a:xfrm>
        </p:grpSpPr>
        <p:sp>
          <p:nvSpPr>
            <p:cNvPr id="45" name="Pentagon 12"/>
            <p:cNvSpPr/>
            <p:nvPr/>
          </p:nvSpPr>
          <p:spPr>
            <a:xfrm>
              <a:off x="1633824" y="3312477"/>
              <a:ext cx="6070376" cy="72000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Pentagon 13"/>
            <p:cNvSpPr/>
            <p:nvPr/>
          </p:nvSpPr>
          <p:spPr>
            <a:xfrm>
              <a:off x="1652446" y="3282804"/>
              <a:ext cx="5914970" cy="599944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Diamond 14"/>
            <p:cNvSpPr/>
            <p:nvPr/>
          </p:nvSpPr>
          <p:spPr>
            <a:xfrm>
              <a:off x="1125362" y="3158781"/>
              <a:ext cx="914400" cy="96735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55777" y="455735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6</a:t>
            </a:r>
            <a:endParaRPr lang="ko-KR" altLang="en-US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1026" y="4557350"/>
            <a:ext cx="5511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Open Sans"/>
              </a:rPr>
              <a:t>Благоустройство пешеходной зоны по ул. </a:t>
            </a:r>
            <a:r>
              <a:rPr lang="ru-RU" sz="1200" b="1" dirty="0" smtClean="0">
                <a:solidFill>
                  <a:srgbClr val="0070C0"/>
                </a:solidFill>
                <a:latin typeface="Open Sans"/>
              </a:rPr>
              <a:t>Юбилейная в с. Грачевка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55776" y="3651871"/>
            <a:ext cx="4824536" cy="576064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10421300 рублей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187624" y="4443958"/>
            <a:ext cx="6912768" cy="288032"/>
          </a:xfrm>
        </p:spPr>
        <p:txBody>
          <a:bodyPr/>
          <a:lstStyle/>
          <a:p>
            <a:pPr lvl="0"/>
            <a:r>
              <a:rPr lang="ru-RU" altLang="ko-KR" sz="2400" b="1" dirty="0" smtClean="0">
                <a:solidFill>
                  <a:srgbClr val="00B050"/>
                </a:solidFill>
                <a:latin typeface="Segoe Script" panose="030B0504020000000003" pitchFamily="66" charset="0"/>
              </a:rPr>
              <a:t>Общая стоимость реализованных инициативных проектов в 2022 году</a:t>
            </a:r>
            <a:endParaRPr lang="en-US" altLang="ko-KR" sz="2400" b="1" dirty="0">
              <a:solidFill>
                <a:srgbClr val="00B050"/>
              </a:solidFill>
              <a:latin typeface="Segoe Script" panose="030B0504020000000003" pitchFamily="66" charset="0"/>
            </a:endParaRPr>
          </a:p>
        </p:txBody>
      </p:sp>
      <p:pic>
        <p:nvPicPr>
          <p:cNvPr id="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8644" y="1563638"/>
            <a:ext cx="125699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00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altLang="ko-KR" sz="2000" b="1" dirty="0" smtClean="0">
              <a:solidFill>
                <a:schemeClr val="accent2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endParaRPr lang="ru-RU" altLang="ko-KR" sz="2000" b="1" dirty="0">
              <a:solidFill>
                <a:schemeClr val="accent2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endParaRPr lang="ru-RU" altLang="ko-KR" sz="2000" b="1" dirty="0" smtClean="0">
              <a:solidFill>
                <a:schemeClr val="accent2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altLang="ko-KR" sz="2000" b="1" dirty="0" smtClean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ИСТОЧНИКИ </a:t>
            </a:r>
            <a:r>
              <a:rPr lang="ru-RU" altLang="ko-KR" sz="20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ФИНАНСИРОВАНИЯ</a:t>
            </a:r>
          </a:p>
          <a:p>
            <a:r>
              <a:rPr lang="ru-RU" altLang="ko-KR" sz="20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ИНИЦИАТИВНЫХ </a:t>
            </a:r>
            <a:r>
              <a:rPr lang="ru-RU" altLang="ko-KR" sz="2000" b="1" dirty="0" smtClean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ПРОЕКТОВ (ТЫС. РУБ.)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40006" y="1320921"/>
            <a:ext cx="265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Средства областного бюджета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665" y="1564220"/>
            <a:ext cx="10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4250,0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05055" y="1320921"/>
            <a:ext cx="274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Бюджеты поселений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1564220"/>
            <a:ext cx="101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3911,3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2254" y="3075806"/>
            <a:ext cx="923577" cy="1325965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17852" y="3278092"/>
            <a:ext cx="22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Средства населения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254" y="3226992"/>
            <a:ext cx="92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735,0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8951" y="3213649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7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17234" y="32194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Средства спонсоров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3278093"/>
            <a:ext cx="1165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1025,0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3"/>
          <p:cNvGrpSpPr/>
          <p:nvPr/>
        </p:nvGrpSpPr>
        <p:grpSpPr>
          <a:xfrm>
            <a:off x="6288112" y="3647423"/>
            <a:ext cx="2780504" cy="781733"/>
            <a:chOff x="6336012" y="3394105"/>
            <a:chExt cx="2004271" cy="617384"/>
          </a:xfrm>
          <a:solidFill>
            <a:schemeClr val="accent4"/>
          </a:solidFill>
        </p:grpSpPr>
        <p:sp>
          <p:nvSpPr>
            <p:cNvPr id="4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14"/>
          <p:cNvGrpSpPr/>
          <p:nvPr/>
        </p:nvGrpSpPr>
        <p:grpSpPr>
          <a:xfrm>
            <a:off x="35496" y="4311748"/>
            <a:ext cx="3468837" cy="734707"/>
            <a:chOff x="5764394" y="3394105"/>
            <a:chExt cx="2861700" cy="617384"/>
          </a:xfrm>
          <a:solidFill>
            <a:schemeClr val="accent1"/>
          </a:solidFill>
        </p:grpSpPr>
        <p:sp>
          <p:nvSpPr>
            <p:cNvPr id="5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67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1923677"/>
            <a:ext cx="1881127" cy="1008435"/>
          </a:xfrm>
          <a:prstGeom prst="rect">
            <a:avLst/>
          </a:prstGeom>
        </p:spPr>
      </p:pic>
      <p:pic>
        <p:nvPicPr>
          <p:cNvPr id="68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2873" y="1891559"/>
            <a:ext cx="1881127" cy="1008435"/>
          </a:xfrm>
          <a:prstGeom prst="rect">
            <a:avLst/>
          </a:prstGeom>
        </p:spPr>
      </p:pic>
      <p:grpSp>
        <p:nvGrpSpPr>
          <p:cNvPr id="45" name="Group 18"/>
          <p:cNvGrpSpPr/>
          <p:nvPr/>
        </p:nvGrpSpPr>
        <p:grpSpPr>
          <a:xfrm>
            <a:off x="3538567" y="3989033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46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395839" y="4070298"/>
            <a:ext cx="1165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500,0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36896" y="4464982"/>
            <a:ext cx="43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Средства на выполнение социально значимых мероприятий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8959924" cy="472785"/>
          </a:xfrm>
        </p:spPr>
        <p:txBody>
          <a:bodyPr/>
          <a:lstStyle/>
          <a:p>
            <a:r>
              <a:rPr lang="ru-RU" altLang="ko-KR" sz="2000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ОБЪЕКТЫ ПОСЛЕ РЕМОНТА</a:t>
            </a:r>
            <a:endParaRPr lang="ko-KR" altLang="en-US" sz="2000" b="1" dirty="0">
              <a:solidFill>
                <a:srgbClr val="0070C0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64537" y="436786"/>
            <a:ext cx="1965024" cy="2461155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094490" y="1081875"/>
            <a:ext cx="1906445" cy="2484482"/>
            <a:chOff x="4012564" y="1752355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12564" y="1752355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070957" y="1812539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4110889" y="2340920"/>
            <a:ext cx="1924049" cy="2452653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2944149" y="2843198"/>
            <a:ext cx="1928486" cy="2325319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589" y="1762151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1868813" y="2298660"/>
            <a:ext cx="1828372" cy="2449632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1833455" y="1056588"/>
            <a:ext cx="1990453" cy="2448511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99825" y="20348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190" y="23167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2929" y="29755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3524" y="32821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7822" y="29964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5741" y="23326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1989" y="576486"/>
            <a:ext cx="211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Ремонт проезжей части ул. Молодежной в </a:t>
            </a:r>
          </a:p>
          <a:p>
            <a:pPr algn="ctr"/>
            <a:r>
              <a:rPr lang="ru-RU" altLang="ko-KR" sz="1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с. Ягодное</a:t>
            </a:r>
            <a:endParaRPr lang="ko-KR" altLang="en-US" sz="12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7241" y="1378399"/>
            <a:ext cx="204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F8B2A3"/>
                </a:solidFill>
                <a:cs typeface="Arial" pitchFamily="34" charset="0"/>
              </a:rPr>
              <a:t>Ремонт асфальтобетонного покрытия ул. Новая в </a:t>
            </a:r>
          </a:p>
          <a:p>
            <a:pPr algn="ctr"/>
            <a:r>
              <a:rPr lang="ru-RU" altLang="ko-KR" sz="1200" b="1" dirty="0" smtClean="0">
                <a:solidFill>
                  <a:srgbClr val="F8B2A3"/>
                </a:solidFill>
                <a:cs typeface="Arial" pitchFamily="34" charset="0"/>
              </a:rPr>
              <a:t>с. </a:t>
            </a:r>
            <a:r>
              <a:rPr lang="ru-RU" altLang="ko-KR" sz="1200" b="1" dirty="0" err="1" smtClean="0">
                <a:solidFill>
                  <a:srgbClr val="F8B2A3"/>
                </a:solidFill>
                <a:cs typeface="Arial" pitchFamily="34" charset="0"/>
              </a:rPr>
              <a:t>Русскоигнашкино</a:t>
            </a:r>
            <a:endParaRPr lang="ko-KR" altLang="en-US" sz="1200" b="1" dirty="0">
              <a:solidFill>
                <a:srgbClr val="F8B2A3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6506" y="3485749"/>
            <a:ext cx="24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Ремонт ограждения кладбища в п. </a:t>
            </a:r>
            <a:r>
              <a:rPr lang="ru-RU" altLang="ko-KR" sz="12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Подлесный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7" y="4659838"/>
            <a:ext cx="242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Ремонт проезжей части </a:t>
            </a:r>
          </a:p>
          <a:p>
            <a:pPr algn="ctr"/>
            <a:r>
              <a:rPr lang="ru-RU" altLang="ko-KR" sz="1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ул. Молодежная в с. Ягодное</a:t>
            </a:r>
            <a:endParaRPr lang="ko-KR" altLang="en-US" sz="12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73" y="3039966"/>
            <a:ext cx="155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Ремонт проезжей части ул. Степная, Строительная </a:t>
            </a:r>
          </a:p>
          <a:p>
            <a:pPr algn="ctr"/>
            <a:r>
              <a:rPr lang="ru-RU" altLang="ko-KR" sz="1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с. Александровка</a:t>
            </a:r>
            <a:endParaRPr lang="ko-KR" altLang="en-US" sz="12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224" y="649046"/>
            <a:ext cx="253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Благоустройство пешеходной зоны по ул. Юбилейная в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Open Sans"/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"/>
              </a:rPr>
              <a:t>с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 Грачевка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3159" r="6876" b="9911"/>
          <a:stretch/>
        </p:blipFill>
        <p:spPr>
          <a:xfrm>
            <a:off x="3060953" y="481258"/>
            <a:ext cx="1747743" cy="1516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366">
            <a:off x="4650333" y="1348348"/>
            <a:ext cx="1524106" cy="147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8033" y="2363351"/>
            <a:ext cx="1135117" cy="1043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9" y="1186118"/>
            <a:ext cx="1599872" cy="1756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21" y="2871331"/>
            <a:ext cx="1628495" cy="176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AutoShape 2" descr="C:\Users\Computer\AppData\Local\Temp\Rar$DIa2844.40853\%D0%BF%D0%BE%D1%81%D0%BB%D0%B5 %D1%80%D0%B5%D0%BC%D0%BE%D0%BD%D1%82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6" descr="C:\Users\Computer\AppData\Local\Temp\Rar$DIa2844.45267\%D0%BF%D0%BE%D1%81%D0%BB%D0%B5 %D1%80%D0%B5%D0%BC%D0%BE%D0%BD%D1%82%D0%B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76" y="2904786"/>
            <a:ext cx="1444957" cy="175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AutoShape 8" descr="C:\Users\Computer\AppData\Local\Temp\Rar$DIa2844.36797\%D0%BF%D0%BE%D1%81%D0%BB%D0%B5 %D1%80%D0%B5%D0%B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8" y="3740381"/>
            <a:ext cx="1756286" cy="1482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4932" y="2529325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endParaRPr lang="ru-RU" altLang="ko-KR" sz="2400" b="1" dirty="0" smtClean="0">
              <a:solidFill>
                <a:schemeClr val="accent2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altLang="ko-KR" sz="20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ИТОГИ РЕАЛИЗАЦИИ</a:t>
            </a:r>
            <a:endParaRPr lang="ru-RU" altLang="ko-KR" sz="20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altLang="ko-KR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ИНИЦИАТИВНЫХ ПРОЕКТОВ </a:t>
            </a:r>
            <a:r>
              <a:rPr lang="ru-RU" altLang="ko-KR" sz="20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 ГРАЧЕВСКОМ РАЙОНЕ (ТЫС</a:t>
            </a:r>
            <a:r>
              <a:rPr lang="ru-RU" altLang="ko-KR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РУБ.)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4016" y="1715195"/>
            <a:ext cx="1629749" cy="1625373"/>
            <a:chOff x="1848511" y="2528396"/>
            <a:chExt cx="792088" cy="791454"/>
          </a:xfrm>
        </p:grpSpPr>
        <p:sp>
          <p:nvSpPr>
            <p:cNvPr id="13" name="Diamond 12"/>
            <p:cNvSpPr/>
            <p:nvPr/>
          </p:nvSpPr>
          <p:spPr>
            <a:xfrm>
              <a:off x="1848511" y="2528396"/>
              <a:ext cx="792088" cy="791454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1881784" y="2571596"/>
              <a:ext cx="725542" cy="70505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400" dirty="0" smtClean="0">
                  <a:solidFill>
                    <a:schemeClr val="accent1">
                      <a:lumMod val="75000"/>
                    </a:schemeClr>
                  </a:solidFill>
                </a:rPr>
                <a:t>3876,0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67364" y="1681505"/>
            <a:ext cx="1659513" cy="1692750"/>
            <a:chOff x="1835696" y="2517293"/>
            <a:chExt cx="792088" cy="792088"/>
          </a:xfrm>
        </p:grpSpPr>
        <p:sp>
          <p:nvSpPr>
            <p:cNvPr id="16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875210" y="2558737"/>
              <a:ext cx="713059" cy="70681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400" dirty="0" smtClean="0">
                  <a:solidFill>
                    <a:schemeClr val="accent1">
                      <a:lumMod val="75000"/>
                    </a:schemeClr>
                  </a:solidFill>
                </a:rPr>
                <a:t>4022,2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94204" y="1723237"/>
            <a:ext cx="1650003" cy="1604181"/>
            <a:chOff x="1835696" y="2517293"/>
            <a:chExt cx="792088" cy="792088"/>
          </a:xfrm>
        </p:grpSpPr>
        <p:sp>
          <p:nvSpPr>
            <p:cNvPr id="19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886193" y="2551945"/>
              <a:ext cx="703382" cy="71893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400" dirty="0" smtClean="0">
                  <a:solidFill>
                    <a:schemeClr val="accent1">
                      <a:lumMod val="75000"/>
                    </a:schemeClr>
                  </a:solidFill>
                </a:rPr>
                <a:t>6972,1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1534" y="1715194"/>
            <a:ext cx="1656183" cy="1625373"/>
            <a:chOff x="1835696" y="2517293"/>
            <a:chExt cx="792088" cy="792088"/>
          </a:xfrm>
        </p:grpSpPr>
        <p:sp>
          <p:nvSpPr>
            <p:cNvPr id="22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881847" y="2551192"/>
              <a:ext cx="699785" cy="72429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accent1">
                      <a:lumMod val="75000"/>
                    </a:schemeClr>
                  </a:solidFill>
                </a:rPr>
                <a:t>10421,3</a:t>
              </a:r>
              <a:endParaRPr lang="ko-KR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87624" y="111683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cs typeface="Arial" pitchFamily="34" charset="0"/>
              </a:rPr>
              <a:t>201</a:t>
            </a:r>
            <a:r>
              <a:rPr lang="ru-RU" altLang="ko-KR" b="1" dirty="0" smtClean="0">
                <a:solidFill>
                  <a:schemeClr val="accent4"/>
                </a:solidFill>
                <a:cs typeface="Arial" pitchFamily="34" charset="0"/>
              </a:rPr>
              <a:t>7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5282" y="112888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20</a:t>
            </a:r>
            <a:r>
              <a:rPr lang="ru-RU" altLang="ko-KR" b="1" dirty="0" smtClean="0">
                <a:solidFill>
                  <a:schemeClr val="accent3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0599" y="112888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/>
                </a:solidFill>
                <a:cs typeface="Arial" pitchFamily="34" charset="0"/>
              </a:rPr>
              <a:t>20</a:t>
            </a:r>
            <a:r>
              <a:rPr lang="ru-RU" altLang="ko-KR" b="1" dirty="0" smtClean="0">
                <a:solidFill>
                  <a:schemeClr val="accent2"/>
                </a:solidFill>
                <a:cs typeface="Arial" pitchFamily="34" charset="0"/>
              </a:rPr>
              <a:t>21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1018" y="111536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ru-RU" altLang="ko-KR" b="1" dirty="0" smtClean="0">
                <a:solidFill>
                  <a:schemeClr val="accent1"/>
                </a:solidFill>
                <a:cs typeface="Arial" pitchFamily="34" charset="0"/>
              </a:rPr>
              <a:t>22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952" y="3638524"/>
            <a:ext cx="197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Реконструкция водопроводной сети в с.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Каликино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66653" y="3608488"/>
            <a:ext cx="156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Благоустройство центральной площади в </a:t>
            </a:r>
          </a:p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с.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Новоникольск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31475" y="3608488"/>
            <a:ext cx="1321970" cy="44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Ремонт СДК в </a:t>
            </a:r>
          </a:p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п. Победа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88224" y="3340568"/>
            <a:ext cx="2304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Ремонт</a:t>
            </a:r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проезжей части улиц в 3 поселениях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1942" y="3985356"/>
            <a:ext cx="154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Ремонт дорог в </a:t>
            </a:r>
          </a:p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с. </a:t>
            </a:r>
            <a:r>
              <a:rPr lang="ru-RU" altLang="ko-KR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Петрохерсонец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5442" y="3662330"/>
            <a:ext cx="2304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Ремонт асфальтобетонного покрытия в 1 поселении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95442" y="4022490"/>
            <a:ext cx="2304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Ремонт кладбища в 1 поселении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8224" y="4344253"/>
            <a:ext cx="2304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Благоустройство пешеходной зоны в 1 поселении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endParaRPr lang="ru-RU" altLang="ko-KR" sz="2000" b="1" dirty="0" smtClean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altLang="ko-KR" sz="20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ИТОГИ </a:t>
            </a:r>
            <a:r>
              <a:rPr lang="ru-RU" altLang="ko-KR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РЕАЛИЗАЦИИ</a:t>
            </a:r>
          </a:p>
          <a:p>
            <a:r>
              <a:rPr lang="ru-RU" altLang="ko-KR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ИНИЦИАТИВНЫХ ПРОЕКТОВ </a:t>
            </a:r>
            <a:r>
              <a:rPr lang="ru-RU" altLang="ko-KR" sz="20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В РАЗРЕЗЕ ИСТОЧНИКОВ ФИНАНСИРОВАНИЯ (ТЫС</a:t>
            </a:r>
            <a:r>
              <a:rPr lang="ru-RU" altLang="ko-KR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. РУБ.)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1635645"/>
            <a:ext cx="8311830" cy="3005396"/>
            <a:chOff x="1170431" y="740677"/>
            <a:chExt cx="8833425" cy="3193994"/>
          </a:xfrm>
        </p:grpSpPr>
        <p:sp>
          <p:nvSpPr>
            <p:cNvPr id="5" name="L-Shape 4"/>
            <p:cNvSpPr/>
            <p:nvPr/>
          </p:nvSpPr>
          <p:spPr>
            <a:xfrm rot="5400000">
              <a:off x="1564790" y="185158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714544" y="2434166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46521" y="1728046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-Shape 7"/>
            <p:cNvSpPr/>
            <p:nvPr/>
          </p:nvSpPr>
          <p:spPr>
            <a:xfrm rot="5400000">
              <a:off x="3809576" y="1349828"/>
              <a:ext cx="1310353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810138" y="1915610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191306" y="1209490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/>
            <p:cNvSpPr/>
            <p:nvPr/>
          </p:nvSpPr>
          <p:spPr>
            <a:xfrm rot="5400000">
              <a:off x="6054360" y="84807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905732" y="1397053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436091" y="741341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-Shape 13"/>
            <p:cNvSpPr/>
            <p:nvPr/>
          </p:nvSpPr>
          <p:spPr>
            <a:xfrm rot="5400000">
              <a:off x="8299143" y="346317"/>
              <a:ext cx="1310354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TextBox 19"/>
          <p:cNvSpPr txBox="1"/>
          <p:nvPr/>
        </p:nvSpPr>
        <p:spPr>
          <a:xfrm>
            <a:off x="363732" y="2715766"/>
            <a:ext cx="1688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Средства граждан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1785" y="2868624"/>
            <a:ext cx="1733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 год – 78,0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 год – 88,0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 год – 435,0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 год – 1025,0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1229" y="2389981"/>
            <a:ext cx="189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 год – 3015,3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 год – 2966,2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 год – 3923,1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 год – 3911,3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9876" y="1755659"/>
            <a:ext cx="1661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Бюджет поселений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6152" y="1940182"/>
            <a:ext cx="184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 год – 696,7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 год – 880,0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 год – 1780,0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 год – 4250,0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2947" y="1275606"/>
            <a:ext cx="17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Областной бюджет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0" y="3698078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Дополнительный источник финансирования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6804" y="2235712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Средства ИП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7" y="4126694"/>
            <a:ext cx="291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Средства на выполнение социально значимых мероприятий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0006" y="4012756"/>
            <a:ext cx="1266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2800" b="1" dirty="0" smtClean="0">
                <a:solidFill>
                  <a:schemeClr val="accent1"/>
                </a:solidFill>
                <a:cs typeface="Arial" pitchFamily="34" charset="0"/>
              </a:rPr>
              <a:t>1100,0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133" y="3353278"/>
            <a:ext cx="169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 год – 86,0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 год – 88,0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 год – 234,0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 год – 735,0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7" name="Picture 2" descr="https://util.1c-bitrix.ru/upload/bx24vendor/d63/ddknkp1aj834wblg5bzzhkkdt3e6a7a4/a94fa795-7a26-469a-a4fa-3a82e17ee673.png?1672316073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8" y="750988"/>
            <a:ext cx="1914233" cy="19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util.1c-bitrix.ru/upload/bx24vendor/d63/ddknkp1aj834wblg5bzzhkkdt3e6a7a4/a94fa795-7a26-469a-a4fa-3a82e17ee673.png?1672316073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" y="794788"/>
            <a:ext cx="1914233" cy="19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700" y="1131590"/>
            <a:ext cx="2736451" cy="1546075"/>
          </a:xfrm>
        </p:spPr>
        <p:txBody>
          <a:bodyPr/>
          <a:lstStyle/>
          <a:p>
            <a:r>
              <a:rPr lang="ru-RU" sz="2400" spc="-15" dirty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Спасибо </a:t>
            </a:r>
            <a:endParaRPr lang="ru-RU" sz="2400" spc="-15" dirty="0" smtClean="0"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за</a:t>
            </a:r>
            <a:r>
              <a:rPr lang="ru-RU" sz="2400" spc="-45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внимание !</a:t>
            </a:r>
            <a:endParaRPr lang="ko-KR" altLang="en-US" sz="2400" dirty="0">
              <a:latin typeface="Segoe Script" panose="030B0504020000000003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Электронная </a:t>
            </a:r>
            <a:r>
              <a:rPr lang="ru-RU" dirty="0">
                <a:solidFill>
                  <a:srgbClr val="FF0000"/>
                </a:solidFill>
                <a:latin typeface="Segoe Script" panose="030B0504020000000003" pitchFamily="66" charset="0"/>
              </a:rPr>
              <a:t>почта :</a:t>
            </a:r>
          </a:p>
          <a:p>
            <a:r>
              <a:rPr lang="en-US" dirty="0">
                <a:solidFill>
                  <a:srgbClr val="FF0000"/>
                </a:solidFill>
                <a:latin typeface="Segoe Script" panose="030B0504020000000003" pitchFamily="66" charset="0"/>
                <a:hlinkClick r:id="rId2"/>
              </a:rPr>
              <a:t>Fin-otdel@esoo.ru</a:t>
            </a:r>
            <a:endParaRPr lang="en-US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Segoe Script" panose="030B0504020000000003" pitchFamily="66" charset="0"/>
              </a:rPr>
              <a:t>Официальный сайт:</a:t>
            </a:r>
          </a:p>
          <a:p>
            <a:r>
              <a:rPr lang="en-US" dirty="0">
                <a:solidFill>
                  <a:srgbClr val="FF0000"/>
                </a:solidFill>
                <a:latin typeface="Segoe Script" panose="030B0504020000000003" pitchFamily="66" charset="0"/>
              </a:rPr>
              <a:t>Fin-otdel.ru</a:t>
            </a:r>
            <a:endParaRPr lang="ru-RU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lvl="0"/>
            <a:endParaRPr lang="en-US" altLang="ko-KR" dirty="0"/>
          </a:p>
        </p:txBody>
      </p:sp>
      <p:pic>
        <p:nvPicPr>
          <p:cNvPr id="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651870"/>
            <a:ext cx="125699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374</Words>
  <Application>Microsoft Office PowerPoint</Application>
  <PresentationFormat>Экран (16:9)</PresentationFormat>
  <Paragraphs>118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맑은 고딕</vt:lpstr>
      <vt:lpstr>Arial</vt:lpstr>
      <vt:lpstr>Arial Narrow</vt:lpstr>
      <vt:lpstr>Arial Unicode MS</vt:lpstr>
      <vt:lpstr>IHMAQG+Tahoma Bold</vt:lpstr>
      <vt:lpstr>LBRWRO+Tahoma</vt:lpstr>
      <vt:lpstr>Open Sans</vt:lpstr>
      <vt:lpstr>Segoe Script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Computer</cp:lastModifiedBy>
  <cp:revision>111</cp:revision>
  <dcterms:created xsi:type="dcterms:W3CDTF">2016-12-05T23:26:54Z</dcterms:created>
  <dcterms:modified xsi:type="dcterms:W3CDTF">2023-02-27T13:36:47Z</dcterms:modified>
</cp:coreProperties>
</file>